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9" r:id="rId2"/>
    <p:sldId id="318" r:id="rId3"/>
    <p:sldId id="498" r:id="rId4"/>
    <p:sldId id="334" r:id="rId5"/>
    <p:sldId id="341" r:id="rId6"/>
    <p:sldId id="336" r:id="rId7"/>
    <p:sldId id="277" r:id="rId8"/>
  </p:sldIdLst>
  <p:sldSz cx="12192000" cy="6858000"/>
  <p:notesSz cx="6858000" cy="9144000"/>
  <p:custDataLst>
    <p:tags r:id="rId10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99"/>
    <a:srgbClr val="CCFFFF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1736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68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848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12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21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293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4949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268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访问当图网  </a:t>
            </a:r>
            <a:r>
              <a:rPr lang="en-US" altLang="zh-CN" dirty="0" smtClean="0"/>
              <a:t>www.99ppt.com </a:t>
            </a:r>
            <a:r>
              <a:rPr lang="zh-CN" altLang="en-US" dirty="0" smtClean="0"/>
              <a:t>专业的模板网站 为您提供更多优质模板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38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27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411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39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86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2" r:id="rId8"/>
    <p:sldLayoutId id="2147483655" r:id="rId9"/>
    <p:sldLayoutId id="2147483663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585340" y="121211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 bwMode="auto">
          <a:xfrm>
            <a:off x="2310063" y="3725208"/>
            <a:ext cx="7926089" cy="782926"/>
          </a:xfrm>
          <a:prstGeom prst="rect">
            <a:avLst/>
          </a:prstGeom>
          <a:ln w="38100" cap="flat" cmpd="sng" algn="ctr">
            <a:solidFill>
              <a:srgbClr val="00B050"/>
            </a:solidFill>
            <a:prstDash val="solid"/>
            <a:miter lim="800000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>
            <a:lvl1pPr marL="0" indent="0" algn="ctr" rtl="0" eaLnBrk="1" fontAlgn="base" hangingPunct="1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00000"/>
              </a:lnSpc>
            </a:pP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猪的品种识别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4567614" y="727403"/>
            <a:ext cx="2765366" cy="84845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+mj-ea"/>
              </a:rPr>
              <a:t>目的要求</a:t>
            </a:r>
            <a:r>
              <a:rPr lang="en-US" altLang="zh-CN" sz="3200" b="1" dirty="0">
                <a:solidFill>
                  <a:srgbClr val="0000FF"/>
                </a:solidFill>
                <a:latin typeface="+mj-ea"/>
              </a:rPr>
              <a:t>:</a:t>
            </a:r>
            <a:endParaRPr lang="zh-CN" altLang="en-US" sz="3200" b="1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11852" y="1683520"/>
            <a:ext cx="10917964" cy="2886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了解猪的品种及其生产性能。</a:t>
            </a:r>
          </a:p>
          <a:p>
            <a:pPr indent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800" b="1" dirty="0" smtClean="0">
                <a:solidFill>
                  <a:srgbClr val="FF0000"/>
                </a:solidFill>
              </a:rPr>
              <a:t>能力</a:t>
            </a:r>
            <a:r>
              <a:rPr lang="zh-CN" altLang="en-US" sz="2800" b="1" dirty="0">
                <a:solidFill>
                  <a:srgbClr val="FF0000"/>
                </a:solidFill>
              </a:rPr>
              <a:t>目标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能根据实体或图片认识猪的品种，简单说出其优缺点。</a:t>
            </a:r>
            <a:endParaRPr lang="en-US" altLang="zh-CN" sz="2800" b="1" dirty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善于观察和分析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196436" y="2222959"/>
            <a:ext cx="9797515" cy="2412082"/>
            <a:chOff x="1150473" y="2224398"/>
            <a:chExt cx="9797515" cy="2412082"/>
          </a:xfrm>
        </p:grpSpPr>
        <p:grpSp>
          <p:nvGrpSpPr>
            <p:cNvPr id="7" name="组合 6"/>
            <p:cNvGrpSpPr/>
            <p:nvPr/>
          </p:nvGrpSpPr>
          <p:grpSpPr>
            <a:xfrm>
              <a:off x="1150473" y="2252768"/>
              <a:ext cx="2817399" cy="2320482"/>
              <a:chOff x="1150473" y="2252768"/>
              <a:chExt cx="2817399" cy="2320482"/>
            </a:xfrm>
          </p:grpSpPr>
          <p:sp>
            <p:nvSpPr>
              <p:cNvPr id="23" name="六边形 22"/>
              <p:cNvSpPr/>
              <p:nvPr/>
            </p:nvSpPr>
            <p:spPr>
              <a:xfrm rot="1800000">
                <a:off x="1150473" y="2252768"/>
                <a:ext cx="2804494" cy="2320482"/>
              </a:xfrm>
              <a:prstGeom prst="hexagon">
                <a:avLst>
                  <a:gd name="adj" fmla="val 28912"/>
                  <a:gd name="vf" fmla="val 11547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320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文本框 8"/>
              <p:cNvSpPr txBox="1">
                <a:spLocks/>
              </p:cNvSpPr>
              <p:nvPr/>
            </p:nvSpPr>
            <p:spPr bwMode="auto">
              <a:xfrm>
                <a:off x="1222460" y="3183591"/>
                <a:ext cx="2745412" cy="667654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ctr">
                <a:noAutofit/>
                <a:sp3d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zh-CN" altLang="en-US" sz="40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瘦肉型</a:t>
                </a:r>
                <a:endParaRPr lang="zh-CN" altLang="en-US" sz="4000" b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4555877" y="2226451"/>
              <a:ext cx="2884872" cy="2410029"/>
              <a:chOff x="4555876" y="2226451"/>
              <a:chExt cx="2884872" cy="2410029"/>
            </a:xfrm>
          </p:grpSpPr>
          <p:sp>
            <p:nvSpPr>
              <p:cNvPr id="17" name="六边形 16"/>
              <p:cNvSpPr/>
              <p:nvPr/>
            </p:nvSpPr>
            <p:spPr>
              <a:xfrm rot="1800000">
                <a:off x="4555876" y="2226451"/>
                <a:ext cx="2814852" cy="2410029"/>
              </a:xfrm>
              <a:prstGeom prst="hexagon">
                <a:avLst>
                  <a:gd name="adj" fmla="val 28912"/>
                  <a:gd name="vf" fmla="val 115470"/>
                </a:avLst>
              </a:prstGeom>
              <a:solidFill>
                <a:srgbClr val="CCFFFF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320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0" name="文本框 19"/>
              <p:cNvSpPr txBox="1">
                <a:spLocks/>
              </p:cNvSpPr>
              <p:nvPr/>
            </p:nvSpPr>
            <p:spPr bwMode="auto">
              <a:xfrm>
                <a:off x="4695336" y="3374899"/>
                <a:ext cx="2745412" cy="285039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ctr">
                <a:noAutofit/>
                <a:sp3d/>
              </a:bodyPr>
              <a:lstStyle/>
              <a:p>
                <a:pPr algn="ctr">
                  <a:defRPr/>
                </a:pPr>
                <a:r>
                  <a:rPr lang="zh-CN" altLang="en-US" sz="4000" b="1" dirty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脂肪型</a:t>
                </a: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8144261" y="2224398"/>
              <a:ext cx="2803727" cy="2283218"/>
              <a:chOff x="8144261" y="2224398"/>
              <a:chExt cx="2803727" cy="2283218"/>
            </a:xfrm>
          </p:grpSpPr>
          <p:sp>
            <p:nvSpPr>
              <p:cNvPr id="10" name="六边形 9"/>
              <p:cNvSpPr/>
              <p:nvPr/>
            </p:nvSpPr>
            <p:spPr>
              <a:xfrm rot="1800000">
                <a:off x="8144261" y="2224398"/>
                <a:ext cx="2681030" cy="2283218"/>
              </a:xfrm>
              <a:prstGeom prst="hexagon">
                <a:avLst>
                  <a:gd name="adj" fmla="val 28912"/>
                  <a:gd name="vf" fmla="val 115470"/>
                </a:avLst>
              </a:prstGeom>
              <a:solidFill>
                <a:srgbClr val="CCFF99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320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文本框 18"/>
              <p:cNvSpPr txBox="1">
                <a:spLocks/>
              </p:cNvSpPr>
              <p:nvPr/>
            </p:nvSpPr>
            <p:spPr bwMode="auto">
              <a:xfrm>
                <a:off x="8202576" y="3130272"/>
                <a:ext cx="2745412" cy="600334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  <a:sp3d prstMaterial="matte">
                <a:bevelT w="1270" h="1270"/>
              </a:sp3d>
            </p:spPr>
            <p:txBody>
              <a:bodyPr wrap="none" lIns="0" tIns="0" rIns="0" bIns="0" anchor="ctr">
                <a:noAutofit/>
                <a:sp3d/>
              </a:bodyPr>
              <a:lstStyle/>
              <a:p>
                <a:pPr algn="ctr">
                  <a:defRPr/>
                </a:pPr>
                <a:r>
                  <a:rPr lang="zh-CN" altLang="en-US" sz="4000" b="1" dirty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兼用型</a:t>
                </a:r>
              </a:p>
            </p:txBody>
          </p:sp>
        </p:grpSp>
      </p:grpSp>
      <p:sp>
        <p:nvSpPr>
          <p:cNvPr id="29" name="矩形 28"/>
          <p:cNvSpPr/>
          <p:nvPr/>
        </p:nvSpPr>
        <p:spPr>
          <a:xfrm>
            <a:off x="60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标题 1"/>
          <p:cNvSpPr txBox="1">
            <a:spLocks/>
          </p:cNvSpPr>
          <p:nvPr/>
        </p:nvSpPr>
        <p:spPr bwMode="auto">
          <a:xfrm>
            <a:off x="2064717" y="393937"/>
            <a:ext cx="3592600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</a:rPr>
              <a:t>猪的经济类型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 idx="4294967295"/>
          </p:nvPr>
        </p:nvSpPr>
        <p:spPr>
          <a:xfrm>
            <a:off x="432469" y="273916"/>
            <a:ext cx="4549729" cy="640104"/>
          </a:xfrm>
        </p:spPr>
        <p:txBody>
          <a:bodyPr/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zh-CN" altLang="en-US" sz="3200" b="1" dirty="0" smtClean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</a:t>
            </a:r>
            <a:r>
              <a:rPr lang="zh-CN" altLang="en-US" sz="3200" b="1" dirty="0" smtClean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的经济</a:t>
            </a:r>
            <a:r>
              <a:rPr lang="zh-CN" altLang="en-US" sz="3200" b="1" dirty="0" smtClean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83744" y="1574161"/>
            <a:ext cx="6985280" cy="4519278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胴体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瘦肉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多，胴体瘦肉率在</a:t>
            </a:r>
            <a:r>
              <a:rPr lang="en-US" altLang="zh-CN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55%-60%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，背膘厚在</a:t>
            </a:r>
            <a:r>
              <a:rPr lang="en-US" altLang="zh-CN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3cm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以下</a:t>
            </a: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b="1" kern="100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背</a:t>
            </a:r>
            <a:r>
              <a:rPr lang="zh-CN" altLang="zh-CN" b="1" kern="100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腰平直或稍微弓</a:t>
            </a:r>
            <a:r>
              <a:rPr lang="zh-CN" altLang="zh-CN" b="1" kern="100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起</a:t>
            </a:r>
            <a:r>
              <a:rPr lang="zh-CN" altLang="en-US" b="1" kern="100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腰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窄而长，体长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四肢较高，腿臀丰满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，肌肉发达</a:t>
            </a: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生长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快，饲料报酬高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。一般6月龄体重可达</a:t>
            </a: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90</a:t>
            </a:r>
            <a:r>
              <a:rPr lang="en-US" altLang="zh-CN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100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kg，料肉比3.0左右。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b="1" dirty="0">
                <a:solidFill>
                  <a:srgbClr val="0000FF"/>
                </a:solidFill>
                <a:latin typeface="+mj-ea"/>
                <a:ea typeface="+mj-ea"/>
              </a:rPr>
              <a:t>代表品种：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长白猪、大白猪、杜洛克猪、汉普夏猪、三江白</a:t>
            </a:r>
            <a:r>
              <a:rPr lang="zh-CN" altLang="en-US" b="1" dirty="0" smtClean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 </a:t>
            </a:r>
            <a:endParaRPr lang="zh-CN" altLang="en-US" b="1" dirty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3267" y="1050941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（一）瘦肉型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猪</a:t>
            </a:r>
            <a:endParaRPr lang="zh-CN" altLang="en-US" sz="2800" dirty="0">
              <a:solidFill>
                <a:schemeClr val="tx2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9" name="图片 8" descr="https://timgsa.baidu.com/timg?image&amp;quality=80&amp;size=b9999_10000&amp;sec=1605091036967&amp;di=f0fa54e8a985cd3081ecb8f07c0b2ea0&amp;imgtype=0&amp;src=http%3A%2F%2Fynswine.com%2FYNSwines%2Fweb%2FImagesUploaded%2FIMG%2F100425153641877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903" y="3633475"/>
            <a:ext cx="3298558" cy="205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903" y="974569"/>
            <a:ext cx="3298558" cy="22859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38184" y="1843573"/>
            <a:ext cx="7427393" cy="3138626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脂肪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含量高（在50％以上），瘦肉率一般在45%</a:t>
            </a: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以下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膘厚在4cm以上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躯深、宽，全身肥胖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，细致疏松，四肢较短，头颈较粗重，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体长与胸围大致相等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b="1" dirty="0">
                <a:solidFill>
                  <a:srgbClr val="0000FF"/>
                </a:solidFill>
                <a:latin typeface="+mj-ea"/>
                <a:ea typeface="+mj-ea"/>
              </a:rPr>
              <a:t>代表品种：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陆川猪、宁乡猪、内江猪、巴克夏猪</a:t>
            </a: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432469" y="273916"/>
            <a:ext cx="4549729" cy="64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3200" b="1" dirty="0" smtClean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一、猪的经济</a:t>
            </a:r>
            <a:r>
              <a:rPr lang="zh-CN" altLang="en-US" sz="3200" b="1" dirty="0" smtClean="0">
                <a:solidFill>
                  <a:schemeClr val="tx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</a:t>
            </a:r>
            <a:endParaRPr lang="zh-CN" altLang="en-US" sz="3200" b="1" dirty="0">
              <a:solidFill>
                <a:schemeClr val="tx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3267" y="1050941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（二）脂肪型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猪</a:t>
            </a:r>
            <a:endParaRPr lang="zh-CN" altLang="en-US" sz="2800" dirty="0">
              <a:solidFill>
                <a:schemeClr val="tx2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8" name="图片 7" descr="https://timgsa.baidu.com/timg?image&amp;quality=80&amp;size=b9999_10000&amp;sec=1605091411198&amp;di=90e797d5db8b76a80c167b64ea2adfdd&amp;imgtype=0&amp;src=http%3A%2F%2Fwww.yzydt.com%2Fd%2Ffile%2Fjiaxu%2Fpig%2Fpigtech%2Ffzyz%2F2019%2F161ce4dc86e24b428796342d2195df8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752" y="3715645"/>
            <a:ext cx="3101708" cy="198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 descr="https://timgsa.baidu.com/timg?image&amp;quality=80&amp;size=b9999_10000&amp;sec=1605091150333&amp;di=bea0935627d5bf813ec4c72e5831bdd7&amp;imgtype=0&amp;src=http%3A%2F%2Fimg1.jqw.com%2F2012%2F10%2F15%2F609977%2Fproduct%2Fb20121015204029715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752" y="1050940"/>
            <a:ext cx="3101708" cy="2273374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38465" y="2112546"/>
            <a:ext cx="6865640" cy="310713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体型外貌介于上述两者之间，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瘦肉占胴体重45%-55%，背膘厚在3-5cm 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>
              <a:solidFill>
                <a:schemeClr val="tx2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肉和脂肪的生产能力都较强。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00FF"/>
                </a:solidFill>
                <a:latin typeface="+mj-ea"/>
                <a:ea typeface="+mj-ea"/>
              </a:rPr>
              <a:t> 代表品种：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我国大多数猪种如上海白猪、荣昌猪、广东大花白猪等</a:t>
            </a: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432469" y="410652"/>
            <a:ext cx="4549729" cy="64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32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一、猪的经济类型</a:t>
            </a:r>
            <a:endParaRPr lang="zh-CN" altLang="en-US" sz="3200" b="1" dirty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3267" y="1187677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三</a:t>
            </a:r>
            <a:r>
              <a:rPr lang="zh-CN" altLang="en-US" sz="2800" b="1" dirty="0" smtClean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）兼用型</a:t>
            </a:r>
            <a:r>
              <a:rPr lang="zh-CN" altLang="en-US" sz="2800" b="1" dirty="0">
                <a:solidFill>
                  <a:schemeClr val="tx2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猪</a:t>
            </a:r>
            <a:endParaRPr lang="zh-CN" altLang="en-US" sz="2800" dirty="0">
              <a:solidFill>
                <a:schemeClr val="tx2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4098" name="Picture 2" descr="https://timgsa.baidu.com/timg?image&amp;quality=80&amp;size=b9999_10000&amp;sec=1606987520944&amp;di=13a02334d119e95336af6acf43808f26&amp;imgtype=0&amp;src=http%3A%2F%2Fa3.att.hudong.com%2F28%2F51%2F0130000081996213068951914908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1" b="16863"/>
          <a:stretch/>
        </p:blipFill>
        <p:spPr bwMode="auto">
          <a:xfrm>
            <a:off x="7849503" y="914020"/>
            <a:ext cx="3460383" cy="216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s3.bdstatic.com/70cFv8Sh_Q1YnxGkpoWK1HF6hhy/it/u=2928407097,1217661648&amp;fm=26&amp;gp=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504" y="3249454"/>
            <a:ext cx="3460383" cy="25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2995</TotalTime>
  <Words>353</Words>
  <Application>Microsoft Office PowerPoint</Application>
  <PresentationFormat>宽屏</PresentationFormat>
  <Paragraphs>42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2" baseType="lpstr">
      <vt:lpstr>Monotype Sorts</vt:lpstr>
      <vt:lpstr>等线</vt:lpstr>
      <vt:lpstr>等线 Light</vt:lpstr>
      <vt:lpstr>黑体</vt:lpstr>
      <vt:lpstr>华文楷体</vt:lpstr>
      <vt:lpstr>华文细黑</vt:lpstr>
      <vt:lpstr>微软雅黑</vt:lpstr>
      <vt:lpstr>幼圆</vt:lpstr>
      <vt:lpstr>Arial</vt:lpstr>
      <vt:lpstr>Calibri</vt:lpstr>
      <vt:lpstr>Tempus Sans ITC</vt:lpstr>
      <vt:lpstr>Times New Roman</vt:lpstr>
      <vt:lpstr>Wingdings</vt:lpstr>
      <vt:lpstr>Wingdings 2</vt:lpstr>
      <vt:lpstr>当图网 www.99ppt.com </vt:lpstr>
      <vt:lpstr>PowerPoint 演示文稿</vt:lpstr>
      <vt:lpstr>目的要求:</vt:lpstr>
      <vt:lpstr>PowerPoint 演示文稿</vt:lpstr>
      <vt:lpstr>一、猪的经济类型</vt:lpstr>
      <vt:lpstr>PowerPoint 演示文稿</vt:lpstr>
      <vt:lpstr>PowerPoint 演示文稿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261</cp:revision>
  <dcterms:created xsi:type="dcterms:W3CDTF">2016-05-11T13:49:00Z</dcterms:created>
  <dcterms:modified xsi:type="dcterms:W3CDTF">2020-12-06T04:55:04Z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