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2"/>
  </p:handoutMasterIdLst>
  <p:sldIdLst>
    <p:sldId id="261" r:id="rId2"/>
    <p:sldId id="260" r:id="rId3"/>
    <p:sldId id="259" r:id="rId4"/>
    <p:sldId id="262" r:id="rId5"/>
    <p:sldId id="263" r:id="rId6"/>
    <p:sldId id="264" r:id="rId7"/>
    <p:sldId id="265" r:id="rId8"/>
    <p:sldId id="266" r:id="rId9"/>
    <p:sldId id="268" r:id="rId10"/>
    <p:sldId id="267" r:id="rId1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292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2DDAA-B3D8-48BD-B51E-EB42048466FC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C75F4-052C-45F3-8D15-ED8DF32200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11978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075" descr="610174_90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3317"/>
          <a:stretch/>
        </p:blipFill>
        <p:spPr bwMode="auto">
          <a:xfrm>
            <a:off x="2627784" y="3535602"/>
            <a:ext cx="4513865" cy="312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108693" y="90872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116480" y="2924944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接连接符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接连接符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椭圆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椭圆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椭圆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椭圆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椭圆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6525502" y="6457890"/>
            <a:ext cx="2618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</a:p>
        </p:txBody>
      </p:sp>
      <p:pic>
        <p:nvPicPr>
          <p:cNvPr id="31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6291112" y="6418374"/>
            <a:ext cx="2546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接连接符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接连接符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椭圆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椭圆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椭圆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椭圆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椭圆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接连接符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8" name="直接连接符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椭圆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内容占位符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21" name="日期占位符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22" name="灯片编号占位符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3" name="页脚占位符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椭圆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CN" altLang="en-US"/>
              <a:t>单击图标添加图片</a:t>
            </a:r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接连接符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1" name="页脚占位符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  <a:p>
            <a:pPr lvl="1" eaLnBrk="1" latinLnBrk="0" hangingPunct="1"/>
            <a:r>
              <a:rPr kumimoji="0" lang="zh-CN" altLang="en-US"/>
              <a:t>第二级</a:t>
            </a:r>
          </a:p>
          <a:p>
            <a:pPr lvl="2" eaLnBrk="1" latinLnBrk="0" hangingPunct="1"/>
            <a:r>
              <a:rPr kumimoji="0" lang="zh-CN" altLang="en-US"/>
              <a:t>第三级</a:t>
            </a:r>
          </a:p>
          <a:p>
            <a:pPr lvl="3" eaLnBrk="1" latinLnBrk="0" hangingPunct="1"/>
            <a:r>
              <a:rPr kumimoji="0" lang="zh-CN" altLang="en-US"/>
              <a:t>第四级</a:t>
            </a:r>
          </a:p>
          <a:p>
            <a:pPr lvl="4" eaLnBrk="1" latinLnBrk="0" hangingPunct="1"/>
            <a:r>
              <a:rPr kumimoji="0" lang="zh-CN" altLang="en-US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椭圆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40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</a:t>
            </a:r>
            <a:r>
              <a:rPr lang="en-US" altLang="zh-CN" sz="40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sz="40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胃切开术操作</a:t>
            </a:r>
            <a:endParaRPr lang="zh-CN" altLang="en-US" sz="40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4862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d67fc157f14ec51972b431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" t="4092" r="1905" b="49431"/>
          <a:stretch/>
        </p:blipFill>
        <p:spPr bwMode="auto">
          <a:xfrm>
            <a:off x="683568" y="3802743"/>
            <a:ext cx="7431088" cy="265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284" y="1916832"/>
            <a:ext cx="1485200" cy="1993125"/>
          </a:xfrm>
          <a:prstGeom prst="rect">
            <a:avLst/>
          </a:prstGeom>
        </p:spPr>
      </p:pic>
      <p:sp>
        <p:nvSpPr>
          <p:cNvPr id="6" name="文本框 1"/>
          <p:cNvSpPr txBox="1"/>
          <p:nvPr/>
        </p:nvSpPr>
        <p:spPr>
          <a:xfrm>
            <a:off x="3286804" y="2332458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solidFill>
                  <a:srgbClr val="09B3AF"/>
                </a:solidFill>
                <a:latin typeface="张海山锐谐体" panose="02000000000000000000" pitchFamily="2" charset="-122"/>
                <a:ea typeface="张海山锐谐体" panose="02000000000000000000" pitchFamily="2" charset="-122"/>
              </a:rPr>
              <a:t>谢谢观看</a:t>
            </a:r>
            <a:endParaRPr lang="zh-CN" altLang="en-US" sz="4800" b="1" dirty="0">
              <a:solidFill>
                <a:srgbClr val="09B3AF"/>
              </a:solidFill>
              <a:latin typeface="张海山锐谐体" panose="02000000000000000000" pitchFamily="2" charset="-122"/>
              <a:ea typeface="张海山锐谐体" panose="02000000000000000000" pitchFamily="2" charset="-122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580327" y="3371856"/>
            <a:ext cx="416780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zh-CN" altLang="zh-CN" sz="2800" dirty="0">
                <a:solidFill>
                  <a:srgbClr val="88988A"/>
                </a:solidFill>
              </a:rPr>
              <a:t>THANKS FOR COMING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389778">
            <a:off x="6372239" y="2216438"/>
            <a:ext cx="1707898" cy="180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05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539552" y="1709610"/>
            <a:ext cx="7776864" cy="4873752"/>
          </a:xfrm>
        </p:spPr>
        <p:txBody>
          <a:bodyPr/>
          <a:lstStyle/>
          <a:p>
            <a:r>
              <a:rPr lang="zh-CN" altLang="zh-CN" sz="28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胃内异物、胃扭转、胃扩张、胃壁坏死、肿瘤和溃疡等。</a:t>
            </a:r>
          </a:p>
          <a:p>
            <a:endParaRPr lang="zh-CN" altLang="en-US" dirty="0"/>
          </a:p>
        </p:txBody>
      </p:sp>
      <p:sp>
        <p:nvSpPr>
          <p:cNvPr id="4" name="标题 1">
            <a:extLst>
              <a:ext uri="{FF2B5EF4-FFF2-40B4-BE49-F238E27FC236}">
                <a16:creationId xmlns="" xmlns:a16="http://schemas.microsoft.com/office/drawing/2014/main" id="{C61404C2-D3C9-4832-BDC8-1DE0061BDFD2}"/>
              </a:ext>
            </a:extLst>
          </p:cNvPr>
          <p:cNvSpPr txBox="1">
            <a:spLocks/>
          </p:cNvSpPr>
          <p:nvPr/>
        </p:nvSpPr>
        <p:spPr>
          <a:xfrm>
            <a:off x="683568" y="476672"/>
            <a:ext cx="7467600" cy="78296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一、适应症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46229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45724" y="2012848"/>
            <a:ext cx="8075240" cy="4873752"/>
          </a:xfrm>
        </p:spPr>
        <p:txBody>
          <a:bodyPr/>
          <a:lstStyle/>
          <a:p>
            <a:r>
              <a:rPr lang="zh-CN" altLang="zh-CN" sz="28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全身麻醉，仰卧保定，最好实施吸入麻醉。气管插管，以保证呼吸道通畅，防止胃内容物物逆流误咽。</a:t>
            </a:r>
          </a:p>
          <a:p>
            <a:endParaRPr lang="zh-CN" altLang="en-US" dirty="0"/>
          </a:p>
        </p:txBody>
      </p:sp>
      <p:sp>
        <p:nvSpPr>
          <p:cNvPr id="4" name="标题 1">
            <a:extLst>
              <a:ext uri="{FF2B5EF4-FFF2-40B4-BE49-F238E27FC236}">
                <a16:creationId xmlns="" xmlns:a16="http://schemas.microsoft.com/office/drawing/2014/main" id="{7B9E9CA1-8954-4ACE-917A-7F7D618C1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二、麻醉与保定</a:t>
            </a:r>
          </a:p>
        </p:txBody>
      </p:sp>
    </p:spTree>
    <p:extLst>
      <p:ext uri="{BB962C8B-B14F-4D97-AF65-F5344CB8AC3E}">
        <p14:creationId xmlns:p14="http://schemas.microsoft.com/office/powerpoint/2010/main" val="3139709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240" cy="48737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脐前腹中线切口。剑壮软骨后脐前腹中线切开皮肤和腹膜。切口长度因动物</a:t>
            </a:r>
            <a:r>
              <a:rPr lang="zh-CN" altLang="zh-CN" b="1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体型、年龄大小及动物品种、疾病性质的不同而异。幼犬、小型犬和猫的切口</a:t>
            </a: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可从剑壮突到耻骨前缘；胃扭转及胸廓深的犬腹壁切口均可延长到脐后</a:t>
            </a:r>
            <a:r>
              <a:rPr lang="en-US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4~5cm</a:t>
            </a: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处。</a:t>
            </a:r>
          </a:p>
          <a:p>
            <a:endParaRPr lang="zh-CN" altLang="en-US" dirty="0"/>
          </a:p>
        </p:txBody>
      </p:sp>
      <p:sp>
        <p:nvSpPr>
          <p:cNvPr id="4" name="标题 1">
            <a:extLst>
              <a:ext uri="{FF2B5EF4-FFF2-40B4-BE49-F238E27FC236}">
                <a16:creationId xmlns="" xmlns:a16="http://schemas.microsoft.com/office/drawing/2014/main" id="{6A05DE79-7516-482B-AE16-EB618B2BCFD8}"/>
              </a:ext>
            </a:extLst>
          </p:cNvPr>
          <p:cNvSpPr txBox="1">
            <a:spLocks/>
          </p:cNvSpPr>
          <p:nvPr/>
        </p:nvSpPr>
        <p:spPr>
          <a:xfrm>
            <a:off x="539552" y="18864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三、术式</a:t>
            </a:r>
          </a:p>
        </p:txBody>
      </p:sp>
    </p:spTree>
    <p:extLst>
      <p:ext uri="{BB962C8B-B14F-4D97-AF65-F5344CB8AC3E}">
        <p14:creationId xmlns:p14="http://schemas.microsoft.com/office/powerpoint/2010/main" val="149817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31224" cy="4873752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在胃的腹面胃大弯与胃小弯之间的预定切开线两端，用艾利氏钳夹持胃壁的浆膜肌层，或用</a:t>
            </a:r>
            <a:r>
              <a:rPr lang="en-US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7</a:t>
            </a: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号丝线在预定切开线的两端，通过浆膜肌层缝合两根牵引线。用艾利氏钳或两牵引线向后牵引胃壁，使胃壁显露于切口之外。用数块温生理盐水纱布垫填塞在胃和腹壁切口之间，以抬高胃壁，使其与腹腔内其他器官隔离开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80155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7794E701-07DD-43FA-8523-60DF14DB3CB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31224" cy="4873752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胃的切口位于胃腹面的胃体部，在胃大弯和胃小弯之间的血管稀少区内纵向切开胃壁。先用手术刀在胃壁上向胃腔内戳一小口，退出手术刀，改用手术剪通过胃壁小切口扩大切口。胃壁切口长度视需要而定，对胃腔各部检查时的切口长度要足够大。胃壁切开后，胃内容物物流出，清除胃内容物后进行胃腔检查，应包括胃体部、胃底部、幽门、幽门窦及贲门部。检查有无异物、肿瘤、溃疡、炎症及胃壁是否坏死等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42076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1BA5BE2B-247B-4C4C-B2A5-B69FF1E55E3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47248" cy="4873752"/>
          </a:xfrm>
        </p:spPr>
        <p:txBody>
          <a:bodyPr/>
          <a:lstStyle/>
          <a:p>
            <a:pPr algn="just"/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胃壁切口的缝合，第一层用可吸收缝线进行粘膜层的连续内翻缝合，清除胃壁切口缘上的血凝块及污物后，用可吸收缝线进行浆膜肌层的连续伦勃特式缝合。</a:t>
            </a:r>
          </a:p>
          <a:p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18191EC9-5A57-4C69-9CBF-E3D970F188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339752" y="2852936"/>
            <a:ext cx="4464496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173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FB2226D-EBA2-486C-94E7-88E9446A391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03232" cy="4873752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拆除胃壁上的牵引线或除去艾利氏钳，清理除去隔离的纱布垫后，用温生理盐水对腹腔进行灌洗，然后转入无菌手术操作，最后缝合腹部切口。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28669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31224" cy="4873752"/>
          </a:xfrm>
        </p:spPr>
        <p:txBody>
          <a:bodyPr>
            <a:normAutofit/>
          </a:bodyPr>
          <a:lstStyle/>
          <a:p>
            <a:r>
              <a:rPr lang="zh-CN" altLang="zh-CN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【术后护理】</a:t>
            </a:r>
            <a:endParaRPr lang="en-US" altLang="zh-CN" b="1" kern="100" dirty="0" smtClean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zh-CN" altLang="zh-CN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创口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处做保护绷带，全身应用抗生素，禁水禁食，</a:t>
            </a:r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周内限制剧烈运动。</a:t>
            </a:r>
          </a:p>
          <a:p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【注意事项】</a:t>
            </a:r>
          </a:p>
          <a:p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术后</a:t>
            </a:r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24h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内禁饲、限饮。</a:t>
            </a:r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24h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后给予少量肉汤或牛奶，正常饮水。术后</a:t>
            </a:r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3d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可以给予软的易消化的食物，应少量多次喂给。</a:t>
            </a:r>
          </a:p>
          <a:p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注意观察术后动物是否发生水、电解质代谢紊乱及酸碱平衡失调，必要时应予以纠正。</a:t>
            </a:r>
          </a:p>
          <a:p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3.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佩戴伊丽莎白项圈，连续应用抗生素</a:t>
            </a:r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～</a:t>
            </a:r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7d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en-US" b="1" kern="1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7999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凸显">
  <a:themeElements>
    <a:clrScheme name="凸显">
      <a:dk1>
        <a:sysClr val="windowText" lastClr="000000"/>
      </a:dk1>
      <a:lt1>
        <a:sysClr val="window" lastClr="CCE8C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凸显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凸显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94</TotalTime>
  <Words>532</Words>
  <Application>Microsoft Office PowerPoint</Application>
  <PresentationFormat>全屏显示(4:3)</PresentationFormat>
  <Paragraphs>19</Paragraphs>
  <Slides>10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1" baseType="lpstr">
      <vt:lpstr>凸显</vt:lpstr>
      <vt:lpstr>任务4  胃切开术操作</vt:lpstr>
      <vt:lpstr>PowerPoint 演示文稿</vt:lpstr>
      <vt:lpstr>二、麻醉与保定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丁晓</dc:creator>
  <cp:lastModifiedBy>丁晓</cp:lastModifiedBy>
  <cp:revision>14</cp:revision>
  <dcterms:created xsi:type="dcterms:W3CDTF">2020-08-23T01:44:59Z</dcterms:created>
  <dcterms:modified xsi:type="dcterms:W3CDTF">2020-11-22T02:33:16Z</dcterms:modified>
</cp:coreProperties>
</file>