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1"/>
  </p:handoutMasterIdLst>
  <p:sldIdLst>
    <p:sldId id="261" r:id="rId2"/>
    <p:sldId id="260" r:id="rId3"/>
    <p:sldId id="259" r:id="rId4"/>
    <p:sldId id="262" r:id="rId5"/>
    <p:sldId id="263" r:id="rId6"/>
    <p:sldId id="264" r:id="rId7"/>
    <p:sldId id="265" r:id="rId8"/>
    <p:sldId id="267" r:id="rId9"/>
    <p:sldId id="266" r:id="rId10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4" d="100"/>
          <a:sy n="54" d="100"/>
        </p:scale>
        <p:origin x="-292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B2DDAA-B3D8-48BD-B51E-EB42048466FC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8C75F4-052C-45F3-8D15-ED8DF32200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11978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075" descr="610174_90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-3317"/>
          <a:stretch/>
        </p:blipFill>
        <p:spPr bwMode="auto">
          <a:xfrm>
            <a:off x="2627784" y="3535602"/>
            <a:ext cx="4513865" cy="3123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108693" y="90872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2116480" y="2924944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直接连接符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直接连接符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接连接符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直接连接符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椭圆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椭圆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椭圆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椭圆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椭圆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0" name="TextBox 29"/>
          <p:cNvSpPr txBox="1"/>
          <p:nvPr userDrawn="1"/>
        </p:nvSpPr>
        <p:spPr>
          <a:xfrm>
            <a:off x="6525502" y="6457890"/>
            <a:ext cx="26184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accent1">
                    <a:lumMod val="7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广东省高州农业学校</a:t>
            </a:r>
          </a:p>
        </p:txBody>
      </p:sp>
      <p:pic>
        <p:nvPicPr>
          <p:cNvPr id="31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2" y="26729"/>
            <a:ext cx="1354058" cy="134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Box 34"/>
          <p:cNvSpPr txBox="1"/>
          <p:nvPr userDrawn="1"/>
        </p:nvSpPr>
        <p:spPr>
          <a:xfrm>
            <a:off x="6052189" y="26729"/>
            <a:ext cx="3024336" cy="46166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隶书" panose="02010509060101010101" pitchFamily="49" charset="-122"/>
                <a:ea typeface="隶书" panose="02010509060101010101" pitchFamily="49" charset="-122"/>
              </a:rPr>
              <a:t>宠物养护与疾病防治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dirty="0"/>
              <a:t>单击此处编辑母版标题样式</a:t>
            </a:r>
            <a:endParaRPr kumimoji="0" lang="en-US" dirty="0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页脚占位符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CN" alt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6291112" y="6418374"/>
            <a:ext cx="25464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accent1">
                    <a:lumMod val="7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广东省高州农业学校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6052189" y="26729"/>
            <a:ext cx="3024336" cy="46166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隶书" panose="02010509060101010101" pitchFamily="49" charset="-122"/>
                <a:ea typeface="隶书" panose="02010509060101010101" pitchFamily="49" charset="-122"/>
              </a:rPr>
              <a:t>宠物养护与疾病防治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2" y="26729"/>
            <a:ext cx="1354058" cy="134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接连接符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接连接符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接连接符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直接连接符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椭圆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椭圆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椭圆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椭圆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椭圆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直接连接符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接连接符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8" name="直接连接符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接连接符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椭圆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内容占位符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21" name="日期占位符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22" name="灯片编号占位符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3" name="页脚占位符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椭圆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CN" altLang="en-US"/>
              <a:t>单击图标添加图片</a:t>
            </a:r>
            <a:endParaRPr kumimoji="0" 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10" name="直接连接符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接连接符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直接连接符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接连接符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日期占位符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1" name="页脚占位符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  <a:p>
            <a:pPr lvl="1" eaLnBrk="1" latinLnBrk="0" hangingPunct="1"/>
            <a:r>
              <a:rPr kumimoji="0" lang="zh-CN" altLang="en-US"/>
              <a:t>第二级</a:t>
            </a:r>
          </a:p>
          <a:p>
            <a:pPr lvl="2" eaLnBrk="1" latinLnBrk="0" hangingPunct="1"/>
            <a:r>
              <a:rPr kumimoji="0" lang="zh-CN" altLang="en-US"/>
              <a:t>第三级</a:t>
            </a:r>
          </a:p>
          <a:p>
            <a:pPr lvl="3" eaLnBrk="1" latinLnBrk="0" hangingPunct="1"/>
            <a:r>
              <a:rPr kumimoji="0" lang="zh-CN" altLang="en-US"/>
              <a:t>第四级</a:t>
            </a:r>
          </a:p>
          <a:p>
            <a:pPr lvl="4" eaLnBrk="1" latinLnBrk="0" hangingPunct="1"/>
            <a:r>
              <a:rPr kumimoji="0" lang="zh-CN" altLang="en-US"/>
              <a:t>第五级</a:t>
            </a:r>
            <a:endParaRPr kumimoji="0" lang="en-US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直接连接符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椭圆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40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任务</a:t>
            </a:r>
            <a:r>
              <a:rPr lang="en-US" altLang="zh-CN" sz="40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6</a:t>
            </a:r>
            <a:r>
              <a:rPr lang="zh-CN" altLang="en-US" sz="40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en-US" sz="40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膀胱切开</a:t>
            </a:r>
            <a:r>
              <a:rPr lang="zh-CN" altLang="en-US" sz="40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术操作</a:t>
            </a:r>
            <a:endParaRPr lang="zh-CN" altLang="en-US" sz="40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4862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一、适应症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539552" y="2492896"/>
            <a:ext cx="7467600" cy="1036712"/>
          </a:xfrm>
        </p:spPr>
        <p:txBody>
          <a:bodyPr>
            <a:normAutofit/>
          </a:bodyPr>
          <a:lstStyle/>
          <a:p>
            <a:r>
              <a:rPr lang="zh-CN" altLang="zh-CN" b="1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膀胱或尿道结石、膀胱壁息肉、膀胱肿瘤。</a:t>
            </a:r>
            <a:endParaRPr lang="zh-CN" altLang="en-US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46229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二、麻醉与保定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19256" cy="4873752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全身麻醉，仰卧保定，最好采用吸入麻醉。</a:t>
            </a:r>
          </a:p>
          <a:p>
            <a:pPr algn="just">
              <a:lnSpc>
                <a:spcPct val="150000"/>
              </a:lnSpc>
            </a:pPr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器械：导尿管，一般软组织切开、止血缝合器械。</a:t>
            </a:r>
          </a:p>
          <a:p>
            <a:pPr algn="just">
              <a:lnSpc>
                <a:spcPct val="150000"/>
              </a:lnSpc>
            </a:pPr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术部：雌性距耻骨前缘</a:t>
            </a:r>
            <a:r>
              <a:rPr lang="en-US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2~3cm</a:t>
            </a:r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向前切开</a:t>
            </a:r>
            <a:r>
              <a:rPr lang="en-US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5~10cm</a:t>
            </a:r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，在腹白线上进行，雄性在阴茎旁</a:t>
            </a:r>
            <a:r>
              <a:rPr lang="en-US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2~3cm</a:t>
            </a:r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处做一与腹中线平行的切口，长度</a:t>
            </a:r>
            <a:r>
              <a:rPr lang="en-US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5~10cm</a:t>
            </a:r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。术部剃毛消毒。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39709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787208" cy="4873752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zh-CN" altLang="zh-CN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腹壁切开  </a:t>
            </a:r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术部常规剪毛、消毒，纵向切开腹壁皮肤</a:t>
            </a:r>
            <a:r>
              <a:rPr lang="en-US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5~10cm</a:t>
            </a:r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。雌性在术部依组织结构切开腹壁；雄性在切开皮肤后，将创口的包皮边缘拉向侧方，露出腹壁白线，在白线切开腹壁。</a:t>
            </a:r>
          </a:p>
          <a:p>
            <a:endParaRPr lang="zh-CN" altLang="en-US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标题 1">
            <a:extLst>
              <a:ext uri="{FF2B5EF4-FFF2-40B4-BE49-F238E27FC236}">
                <a16:creationId xmlns="" xmlns:a16="http://schemas.microsoft.com/office/drawing/2014/main" id="{AD60EB06-919B-4394-96EB-802A91DFA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</a:t>
            </a:r>
            <a:r>
              <a:rPr lang="zh-CN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术式</a:t>
            </a:r>
            <a:endParaRPr lang="zh-CN" altLang="en-US" sz="32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9817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539552" y="1268760"/>
            <a:ext cx="7859216" cy="4873752"/>
          </a:xfrm>
        </p:spPr>
        <p:txBody>
          <a:bodyPr/>
          <a:lstStyle/>
          <a:p>
            <a:pPr algn="just"/>
            <a:r>
              <a:rPr lang="zh-CN" altLang="zh-CN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膀胱切开  </a:t>
            </a:r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腹壁切开后，找到膀胱，如果膀胱膨满，采取穿刺的方法排空膀胱内蓄积的尿液，从切口出轻轻拉出膀胱，使膀胱背侧向上，并用纱布做好创口隔离，防止尿液流入腹腔。在膀胱背侧或膀胱顶血管稀少出切开膀胱，排出尿液，少量结石会随尿液排到无菌纱布上。</a:t>
            </a:r>
          </a:p>
          <a:p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422D5161-F992-4273-82F7-4C74F38BCF5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39304" y="3573016"/>
            <a:ext cx="3561715" cy="22479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ED1192EF-CAB3-41E7-B49A-9524B8F1C47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548" y="3565634"/>
            <a:ext cx="3598545" cy="224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155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68DC5F8F-A7DB-41E2-BE5E-565EABE44D6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83568" y="1268760"/>
            <a:ext cx="7467600" cy="4873752"/>
          </a:xfrm>
        </p:spPr>
        <p:txBody>
          <a:bodyPr/>
          <a:lstStyle/>
          <a:p>
            <a:r>
              <a:rPr lang="zh-CN" altLang="zh-CN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取出结石  </a:t>
            </a:r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使用茶匙或胆囊勺除去结石或结石残渣。特别注意取出狭窄的膀胱颈及近端尿道的结石。尿道中插入导尿管，生理盐水逆行性冲洗，将膀胱内结石全部冲洗干净。</a:t>
            </a:r>
          </a:p>
          <a:p>
            <a:r>
              <a:rPr lang="zh-CN" altLang="zh-CN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膀胱缝合  </a:t>
            </a:r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在支持缝线之间，首先选用库兴氏缝合法，对膀胱壁浆肌层进进行连续内翻垂直褥式缝合。常规闭合腹腔。</a:t>
            </a:r>
          </a:p>
          <a:p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6B6A7B23-919D-44C2-90D2-FC50302AFB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7904" y="3717032"/>
            <a:ext cx="4176464" cy="286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805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A970ED2E-BF72-437E-9FDD-60AD59BE60B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39552" y="1916832"/>
            <a:ext cx="7931224" cy="487375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术后观察患畜排尿情况，特别在手术后</a:t>
            </a:r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48~72h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，有轻度血尿，或尿中有血凝块。</a:t>
            </a:r>
            <a:endParaRPr lang="en-US" altLang="zh-CN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给予患畜抗生素治疗，防止术后感染。</a:t>
            </a:r>
          </a:p>
        </p:txBody>
      </p:sp>
      <p:sp>
        <p:nvSpPr>
          <p:cNvPr id="4" name="标题 1">
            <a:extLst>
              <a:ext uri="{FF2B5EF4-FFF2-40B4-BE49-F238E27FC236}">
                <a16:creationId xmlns="" xmlns:a16="http://schemas.microsoft.com/office/drawing/2014/main" id="{CDA5B104-67B1-4D91-A9DE-04B926F60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四、术后护理</a:t>
            </a:r>
          </a:p>
        </p:txBody>
      </p:sp>
    </p:spTree>
    <p:extLst>
      <p:ext uri="{BB962C8B-B14F-4D97-AF65-F5344CB8AC3E}">
        <p14:creationId xmlns:p14="http://schemas.microsoft.com/office/powerpoint/2010/main" val="824141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【注意事项】</a:t>
            </a:r>
          </a:p>
          <a:p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．暴露膀胱，可用注射器排空尿液。</a:t>
            </a:r>
          </a:p>
          <a:p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．根据结石的大小，衡量切口的大小。</a:t>
            </a:r>
          </a:p>
          <a:p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．由尿道插入导尿管。用温生理盐水逆向反复冲洗膀胱，将凝血块及小结石全部冲洗干净。</a:t>
            </a:r>
          </a:p>
          <a:p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zh-CN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．膀胱黏膜用可吸收缝线连续缝合，浆膜肌层用包埋缝合，生理盐水冲洗后还入腹腔。常规闭合腹腔。</a:t>
            </a:r>
          </a:p>
          <a:p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5</a:t>
            </a:r>
            <a:r>
              <a:rPr lang="zh-CN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．术后连续应用抗生素</a:t>
            </a:r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5</a:t>
            </a:r>
            <a:r>
              <a:rPr lang="zh-CN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～</a:t>
            </a:r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7</a:t>
            </a:r>
            <a:r>
              <a:rPr lang="zh-CN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天，并选择输液辅助疗法。每天可用温生理盐水抗生素由导尿管进行膀胱冲洗一次。</a:t>
            </a:r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7</a:t>
            </a:r>
            <a:r>
              <a:rPr lang="zh-CN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～</a:t>
            </a:r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10d</a:t>
            </a:r>
            <a:r>
              <a:rPr lang="zh-CN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拆线。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9304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d67fc157f14ec51972b431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" t="4092" r="1905" b="49431"/>
          <a:stretch/>
        </p:blipFill>
        <p:spPr bwMode="auto">
          <a:xfrm>
            <a:off x="683568" y="3802743"/>
            <a:ext cx="7431088" cy="265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284" y="1916832"/>
            <a:ext cx="1485200" cy="1993125"/>
          </a:xfrm>
          <a:prstGeom prst="rect">
            <a:avLst/>
          </a:prstGeom>
        </p:spPr>
      </p:pic>
      <p:sp>
        <p:nvSpPr>
          <p:cNvPr id="6" name="文本框 1"/>
          <p:cNvSpPr txBox="1"/>
          <p:nvPr/>
        </p:nvSpPr>
        <p:spPr>
          <a:xfrm>
            <a:off x="3286804" y="2332458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b="1" dirty="0" smtClean="0">
                <a:solidFill>
                  <a:srgbClr val="09B3AF"/>
                </a:solidFill>
                <a:latin typeface="张海山锐谐体" panose="02000000000000000000" pitchFamily="2" charset="-122"/>
                <a:ea typeface="张海山锐谐体" panose="02000000000000000000" pitchFamily="2" charset="-122"/>
              </a:rPr>
              <a:t>谢谢观看</a:t>
            </a:r>
            <a:endParaRPr lang="zh-CN" altLang="en-US" sz="4800" b="1" dirty="0">
              <a:solidFill>
                <a:srgbClr val="09B3AF"/>
              </a:solidFill>
              <a:latin typeface="张海山锐谐体" panose="02000000000000000000" pitchFamily="2" charset="-122"/>
              <a:ea typeface="张海山锐谐体" panose="02000000000000000000" pitchFamily="2" charset="-122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2580327" y="3371856"/>
            <a:ext cx="416780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/>
            <a:r>
              <a:rPr lang="zh-CN" altLang="zh-CN" sz="2800" dirty="0">
                <a:solidFill>
                  <a:srgbClr val="88988A"/>
                </a:solidFill>
              </a:rPr>
              <a:t>THANKS FOR COMING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389778">
            <a:off x="6372239" y="2216438"/>
            <a:ext cx="1707898" cy="180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053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2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凸显">
  <a:themeElements>
    <a:clrScheme name="凸显">
      <a:dk1>
        <a:sysClr val="windowText" lastClr="000000"/>
      </a:dk1>
      <a:lt1>
        <a:sysClr val="window" lastClr="CCE8C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凸显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凸显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93</TotalTime>
  <Words>459</Words>
  <Application>Microsoft Office PowerPoint</Application>
  <PresentationFormat>全屏显示(4:3)</PresentationFormat>
  <Paragraphs>23</Paragraphs>
  <Slides>9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0" baseType="lpstr">
      <vt:lpstr>凸显</vt:lpstr>
      <vt:lpstr>任务6  膀胱切开术操作</vt:lpstr>
      <vt:lpstr>一、适应症</vt:lpstr>
      <vt:lpstr>二、麻醉与保定</vt:lpstr>
      <vt:lpstr>三、术式</vt:lpstr>
      <vt:lpstr>PowerPoint 演示文稿</vt:lpstr>
      <vt:lpstr>PowerPoint 演示文稿</vt:lpstr>
      <vt:lpstr>四、术后护理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丁晓</dc:creator>
  <cp:lastModifiedBy>丁晓</cp:lastModifiedBy>
  <cp:revision>16</cp:revision>
  <dcterms:created xsi:type="dcterms:W3CDTF">2020-08-23T01:44:59Z</dcterms:created>
  <dcterms:modified xsi:type="dcterms:W3CDTF">2020-11-22T02:40:08Z</dcterms:modified>
</cp:coreProperties>
</file>