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9" r:id="rId3"/>
    <p:sldId id="260" r:id="rId4"/>
    <p:sldId id="261" r:id="rId5"/>
    <p:sldId id="263" r:id="rId6"/>
    <p:sldId id="262" r:id="rId7"/>
    <p:sldId id="264" r:id="rId8"/>
    <p:sldId id="265" r:id="rId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illgates" initials="B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commentAuthors" Target="commentAuthors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PhAnim="0">
  <p:cSld name="标题幻灯片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40290" name="标题 140289"/>
          <p:cNvSpPr>
            <a:spLocks noGrp="1" noRot="1"/>
          </p:cNvSpPr>
          <p:nvPr>
            <p:ph type="ctrTitle"/>
          </p:nvPr>
        </p:nvSpPr>
        <p:spPr>
          <a:xfrm>
            <a:off x="5283200" y="1066800"/>
            <a:ext cx="6197600" cy="19812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lvl="0">
              <a:defRPr/>
            </a:lvl1pPr>
          </a:lstStyle>
          <a:p>
            <a:pPr lvl="0" fontAlgn="base"/>
            <a:r>
              <a:rPr lang="zh-CN" altLang="en-US" strike="noStrike" noProof="1" dirty="0"/>
              <a:t>单击此处编辑母版标题样式</a:t>
            </a:r>
            <a:endParaRPr lang="zh-CN" altLang="en-US" strike="noStrike" noProof="1" dirty="0"/>
          </a:p>
        </p:txBody>
      </p:sp>
      <p:sp>
        <p:nvSpPr>
          <p:cNvPr id="140291" name="副标题 140290"/>
          <p:cNvSpPr>
            <a:spLocks noGrp="1" noRot="1"/>
          </p:cNvSpPr>
          <p:nvPr>
            <p:ph type="subTitle" idx="1"/>
          </p:nvPr>
        </p:nvSpPr>
        <p:spPr>
          <a:xfrm>
            <a:off x="5283200" y="3657600"/>
            <a:ext cx="6096000" cy="16764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 algn="ctr">
              <a:buNone/>
              <a:defRPr/>
            </a:lvl1pPr>
            <a:lvl2pPr marL="342900" lvl="1" indent="0" algn="ctr">
              <a:buNone/>
              <a:defRPr/>
            </a:lvl2pPr>
            <a:lvl3pPr marL="685800" lvl="2" indent="0" algn="ctr">
              <a:buNone/>
              <a:defRPr/>
            </a:lvl3pPr>
            <a:lvl4pPr marL="1028700" lvl="3" indent="0" algn="ctr">
              <a:buNone/>
              <a:defRPr/>
            </a:lvl4pPr>
            <a:lvl5pPr marL="1371600" lvl="4" indent="0" algn="ctr">
              <a:buNone/>
              <a:defRPr/>
            </a:lvl5pPr>
          </a:lstStyle>
          <a:p>
            <a:pPr lvl="0" fontAlgn="base"/>
            <a:r>
              <a:rPr lang="zh-CN" altLang="en-US" strike="noStrike" noProof="1" dirty="0"/>
              <a:t>单击此处编辑母版副标题样式</a:t>
            </a:r>
            <a:endParaRPr lang="zh-CN" altLang="en-US" strike="noStrike" noProof="1" dirty="0"/>
          </a:p>
        </p:txBody>
      </p:sp>
      <p:sp>
        <p:nvSpPr>
          <p:cNvPr id="140292" name="日期占位符 140291"/>
          <p:cNvSpPr>
            <a:spLocks noGrp="1"/>
          </p:cNvSpPr>
          <p:nvPr>
            <p:ph type="dt" sz="half" idx="2"/>
          </p:nvPr>
        </p:nvSpPr>
        <p:spPr>
          <a:xfrm>
            <a:off x="402167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>
              <a:defRPr sz="1050"/>
            </a:lvl1pPr>
          </a:lstStyle>
          <a:p>
            <a:pPr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3" name="页脚占位符 140292"/>
          <p:cNvSpPr>
            <a:spLocks noGrp="1"/>
          </p:cNvSpPr>
          <p:nvPr>
            <p:ph type="ftr" sz="quarter" idx="3"/>
          </p:nvPr>
        </p:nvSpPr>
        <p:spPr>
          <a:xfrm>
            <a:off x="4165600" y="607695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ctr">
              <a:defRPr sz="1050"/>
            </a:lvl1pPr>
          </a:lstStyle>
          <a:p>
            <a:pPr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4" name="灯片编号占位符 140293"/>
          <p:cNvSpPr>
            <a:spLocks noGrp="1"/>
          </p:cNvSpPr>
          <p:nvPr>
            <p:ph type="sldNum" sz="quarter" idx="4"/>
          </p:nvPr>
        </p:nvSpPr>
        <p:spPr>
          <a:xfrm>
            <a:off x="8737600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r">
              <a:defRPr sz="1050"/>
            </a:lvl1pPr>
          </a:lstStyle>
          <a:p>
            <a:pPr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946092" y="685800"/>
            <a:ext cx="2847975" cy="5181600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02167" y="685800"/>
            <a:ext cx="8378825" cy="518160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3375"/>
            </a:lvl1pPr>
          </a:lstStyle>
          <a:p>
            <a:pPr fontAlgn="base"/>
            <a:r>
              <a:rPr lang="zh-CN" altLang="en-US" sz="3375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5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z="1350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06400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14111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1575"/>
            </a:lvl1pPr>
            <a:lvl2pPr marL="257175" indent="0">
              <a:buNone/>
              <a:defRPr sz="1350"/>
            </a:lvl2pPr>
            <a:lvl3pPr marL="514350" indent="0">
              <a:buNone/>
              <a:defRPr sz="1125"/>
            </a:lvl3pPr>
            <a:lvl4pPr marL="771525" indent="0">
              <a:buNone/>
              <a:defRPr sz="1015"/>
            </a:lvl4pPr>
            <a:lvl5pPr marL="1028700" indent="0">
              <a:buNone/>
              <a:defRPr sz="1015"/>
            </a:lvl5pPr>
            <a:lvl6pPr marL="1285875" indent="0">
              <a:buNone/>
              <a:defRPr sz="1015"/>
            </a:lvl6pPr>
            <a:lvl7pPr marL="1543050" indent="0">
              <a:buNone/>
              <a:defRPr sz="1015"/>
            </a:lvl7pPr>
            <a:lvl8pPr marL="1800225" indent="0">
              <a:buNone/>
              <a:defRPr sz="1015"/>
            </a:lvl8pPr>
            <a:lvl9pPr marL="2057400" indent="0">
              <a:buNone/>
              <a:defRPr sz="1015"/>
            </a:lvl9pPr>
          </a:lstStyle>
          <a:p>
            <a:pPr lvl="0" fontAlgn="base"/>
            <a:r>
              <a:rPr lang="zh-CN" altLang="en-US" sz="1575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1575"/>
            </a:lvl1pPr>
            <a:lvl2pPr marL="257175" indent="0">
              <a:buNone/>
              <a:defRPr sz="1350"/>
            </a:lvl2pPr>
            <a:lvl3pPr marL="514350" indent="0">
              <a:buNone/>
              <a:defRPr sz="1125"/>
            </a:lvl3pPr>
            <a:lvl4pPr marL="771525" indent="0">
              <a:buNone/>
              <a:defRPr sz="1015"/>
            </a:lvl4pPr>
            <a:lvl5pPr marL="1028700" indent="0">
              <a:buNone/>
              <a:defRPr sz="1015"/>
            </a:lvl5pPr>
            <a:lvl6pPr marL="1285875" indent="0">
              <a:buNone/>
              <a:defRPr sz="1015"/>
            </a:lvl6pPr>
            <a:lvl7pPr marL="1543050" indent="0">
              <a:buNone/>
              <a:defRPr sz="1015"/>
            </a:lvl7pPr>
            <a:lvl8pPr marL="1800225" indent="0">
              <a:buNone/>
              <a:defRPr sz="1015"/>
            </a:lvl8pPr>
            <a:lvl9pPr marL="2057400" indent="0">
              <a:buNone/>
              <a:defRPr sz="1015"/>
            </a:lvl9pPr>
          </a:lstStyle>
          <a:p>
            <a:pPr lvl="0" fontAlgn="base"/>
            <a:r>
              <a:rPr lang="zh-CN" altLang="en-US" sz="1575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18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z="1575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z="1350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z="1125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z="1125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90"/>
            </a:lvl2pPr>
            <a:lvl3pPr marL="514350" indent="0">
              <a:buNone/>
              <a:defRPr sz="675"/>
            </a:lvl3pPr>
            <a:lvl4pPr marL="771525" indent="0">
              <a:buNone/>
              <a:defRPr sz="565"/>
            </a:lvl4pPr>
            <a:lvl5pPr marL="1028700" indent="0">
              <a:buNone/>
              <a:defRPr sz="565"/>
            </a:lvl5pPr>
            <a:lvl6pPr marL="1285875" indent="0">
              <a:buNone/>
              <a:defRPr sz="565"/>
            </a:lvl6pPr>
            <a:lvl7pPr marL="1543050" indent="0">
              <a:buNone/>
              <a:defRPr sz="565"/>
            </a:lvl7pPr>
            <a:lvl8pPr marL="1800225" indent="0">
              <a:buNone/>
              <a:defRPr sz="565"/>
            </a:lvl8pPr>
            <a:lvl9pPr marL="2057400" indent="0">
              <a:buNone/>
              <a:defRPr sz="565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18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125"/>
            </a:lvl1pPr>
            <a:lvl2pPr marL="257175" indent="0">
              <a:buNone/>
              <a:defRPr sz="1015"/>
            </a:lvl2pPr>
            <a:lvl3pPr marL="514350" indent="0">
              <a:buNone/>
              <a:defRPr sz="900"/>
            </a:lvl3pPr>
            <a:lvl4pPr marL="771525" indent="0">
              <a:buNone/>
              <a:defRPr sz="790"/>
            </a:lvl4pPr>
            <a:lvl5pPr marL="1028700" indent="0">
              <a:buNone/>
              <a:defRPr sz="790"/>
            </a:lvl5pPr>
            <a:lvl6pPr marL="1285875" indent="0">
              <a:buNone/>
              <a:defRPr sz="790"/>
            </a:lvl6pPr>
            <a:lvl7pPr marL="1543050" indent="0">
              <a:buNone/>
              <a:defRPr sz="790"/>
            </a:lvl7pPr>
            <a:lvl8pPr marL="1800225" indent="0">
              <a:buNone/>
              <a:defRPr sz="790"/>
            </a:lvl8pPr>
            <a:lvl9pPr marL="2057400" indent="0">
              <a:buNone/>
              <a:defRPr sz="790"/>
            </a:lvl9pPr>
          </a:lstStyle>
          <a:p>
            <a:pPr lvl="0" fontAlgn="base"/>
            <a:r>
              <a:rPr lang="zh-CN" altLang="en-US" sz="1125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 139265"/>
          <p:cNvSpPr>
            <a:spLocks noGrp="1" noRot="1"/>
          </p:cNvSpPr>
          <p:nvPr>
            <p:ph type="title"/>
          </p:nvPr>
        </p:nvSpPr>
        <p:spPr>
          <a:xfrm>
            <a:off x="402167" y="685800"/>
            <a:ext cx="11387667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139266"/>
          <p:cNvSpPr>
            <a:spLocks noGrp="1" noRot="1"/>
          </p:cNvSpPr>
          <p:nvPr>
            <p:ph type="body"/>
          </p:nvPr>
        </p:nvSpPr>
        <p:spPr>
          <a:xfrm>
            <a:off x="406400" y="1981200"/>
            <a:ext cx="11387667" cy="3886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34290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85750"/>
            <a:r>
              <a:rPr lang="zh-CN" altLang="en-US" dirty="0"/>
              <a:t>第二级</a:t>
            </a:r>
            <a:endParaRPr lang="zh-CN" altLang="en-US" dirty="0"/>
          </a:p>
          <a:p>
            <a:pPr lvl="2" indent="-228600"/>
            <a:r>
              <a:rPr lang="zh-CN" altLang="en-US" dirty="0"/>
              <a:t>第三级</a:t>
            </a:r>
            <a:endParaRPr lang="zh-CN" altLang="en-US" dirty="0"/>
          </a:p>
          <a:p>
            <a:pPr lvl="3" indent="-228600"/>
            <a:r>
              <a:rPr lang="zh-CN" altLang="en-US" dirty="0"/>
              <a:t>第四级</a:t>
            </a:r>
            <a:endParaRPr lang="zh-CN" altLang="en-US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39268" name="日期占位符 139267"/>
          <p:cNvSpPr>
            <a:spLocks noGrp="1"/>
          </p:cNvSpPr>
          <p:nvPr>
            <p:ph type="dt" sz="half" idx="2"/>
          </p:nvPr>
        </p:nvSpPr>
        <p:spPr>
          <a:xfrm>
            <a:off x="402167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050"/>
            </a:lvl1pPr>
          </a:lstStyle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69" name="页脚占位符 139268"/>
          <p:cNvSpPr>
            <a:spLocks noGrp="1"/>
          </p:cNvSpPr>
          <p:nvPr>
            <p:ph type="ftr" sz="quarter" idx="3"/>
          </p:nvPr>
        </p:nvSpPr>
        <p:spPr>
          <a:xfrm>
            <a:off x="4165600" y="601980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050"/>
            </a:lvl1pPr>
          </a:lstStyle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70" name="灯片编号占位符 139269"/>
          <p:cNvSpPr>
            <a:spLocks noGrp="1"/>
          </p:cNvSpPr>
          <p:nvPr>
            <p:ph type="sldNum" sz="quarter" idx="4"/>
          </p:nvPr>
        </p:nvSpPr>
        <p:spPr>
          <a:xfrm>
            <a:off x="8737600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050"/>
            </a:lvl1pPr>
          </a:lstStyle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3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57175" lvl="0" indent="-257175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v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57530" lvl="1" indent="-213995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accent2"/>
        </a:buClr>
        <a:buSzPct val="85000"/>
        <a:buFont typeface="Wingdings" panose="05000000000000000000" pitchFamily="2" charset="2"/>
        <a:buChar char=""/>
        <a:defRPr sz="21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857250" lvl="2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00150" lvl="3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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543050" lvl="4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5950" lvl="5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228850" lvl="6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lvl="7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14650" lvl="8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342900" lvl="1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685800" lvl="2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028700" lvl="3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371600" lvl="4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1714500" lvl="5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057400" lvl="6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2400300" lvl="7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2743200" lvl="8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jpeg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7" name="Rectangle 12"/>
          <p:cNvSpPr/>
          <p:nvPr/>
        </p:nvSpPr>
        <p:spPr>
          <a:xfrm>
            <a:off x="2971800" y="2522061"/>
            <a:ext cx="6143625" cy="199961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p>
            <a:pPr algn="ctr" defTabSz="914400">
              <a:tabLst>
                <a:tab pos="819150" algn="l"/>
              </a:tabLst>
            </a:pPr>
            <a:r>
              <a:rPr lang="zh-CN" altLang="en-US" sz="2800" dirty="0">
                <a:solidFill>
                  <a:srgbClr val="60606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项目七   心血管系统的认识</a:t>
            </a:r>
            <a:endParaRPr lang="zh-CN" altLang="en-US" sz="2800" dirty="0">
              <a:solidFill>
                <a:srgbClr val="60606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ctr" defTabSz="914400">
              <a:tabLst>
                <a:tab pos="819150" algn="l"/>
              </a:tabLst>
            </a:pPr>
            <a:endParaRPr lang="zh-CN" altLang="en-US" sz="3200" dirty="0">
              <a:solidFill>
                <a:srgbClr val="60606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ctr" defTabSz="914400">
              <a:tabLst>
                <a:tab pos="819150" algn="l"/>
              </a:tabLst>
            </a:pPr>
            <a:endParaRPr lang="zh-CN" altLang="en-US" sz="3200" dirty="0">
              <a:solidFill>
                <a:srgbClr val="60606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defTabSz="914400">
              <a:tabLst>
                <a:tab pos="819150" algn="l"/>
              </a:tabLst>
            </a:pPr>
            <a:r>
              <a:rPr lang="zh-CN" altLang="en-US" sz="3200" dirty="0">
                <a:solidFill>
                  <a:srgbClr val="60606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       </a:t>
            </a:r>
            <a:r>
              <a:rPr lang="zh-CN" altLang="en-US" sz="2800" dirty="0">
                <a:solidFill>
                  <a:srgbClr val="60606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任务三   心率测定和心音听取</a:t>
            </a:r>
            <a:endParaRPr lang="zh-CN" altLang="en-US" sz="2800" dirty="0">
              <a:solidFill>
                <a:srgbClr val="60606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098" name="Rectangle 12"/>
          <p:cNvSpPr/>
          <p:nvPr/>
        </p:nvSpPr>
        <p:spPr>
          <a:xfrm>
            <a:off x="2632075" y="1115378"/>
            <a:ext cx="614362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p>
            <a:pPr defTabSz="914400">
              <a:tabLst>
                <a:tab pos="819150" algn="l"/>
              </a:tabLst>
            </a:pPr>
            <a:r>
              <a:rPr lang="zh-CN" altLang="en-US" sz="2800" dirty="0">
                <a:solidFill>
                  <a:srgbClr val="60606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模块二    家畜解剖生理认知</a:t>
            </a:r>
            <a:endParaRPr lang="en-US" altLang="zh-CN" sz="2800" dirty="0">
              <a:solidFill>
                <a:srgbClr val="60606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7" name="文本框 1"/>
          <p:cNvSpPr txBox="1"/>
          <p:nvPr/>
        </p:nvSpPr>
        <p:spPr>
          <a:xfrm>
            <a:off x="1724025" y="1547813"/>
            <a:ext cx="8904288" cy="33229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endParaRPr lang="zh-CN" altLang="en-US" sz="2800" noProof="1">
              <a:solidFill>
                <a:schemeClr val="accent4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800" noProof="1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教学目标</a:t>
            </a:r>
            <a:endParaRPr lang="zh-CN" altLang="en-US" sz="2800" noProof="1">
              <a:solidFill>
                <a:schemeClr val="accent4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zh-CN" altLang="en-US" sz="2800" b="1" noProof="1">
              <a:solidFill>
                <a:schemeClr val="accent4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zh-CN" altLang="en-US" sz="2800" noProof="1"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了解心率测定和心音听取的意义</a:t>
            </a:r>
            <a:endParaRPr lang="zh-CN" altLang="en-US" sz="2800" noProof="1">
              <a:solidFill>
                <a:schemeClr val="bg2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zh-CN" altLang="en-US" sz="2800" noProof="1"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熟识常见动物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心率测定和心音听取</a:t>
            </a:r>
            <a:r>
              <a:rPr lang="zh-CN" altLang="en-US" sz="2800" noProof="1"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方法与步骤</a:t>
            </a:r>
            <a:endParaRPr lang="zh-CN" altLang="en-US" sz="2800" noProof="1">
              <a:solidFill>
                <a:schemeClr val="bg2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zh-CN" altLang="en-US" sz="2800" noProof="1"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能熟练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测定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常见动物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心率和听取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心音</a:t>
            </a:r>
            <a:endParaRPr lang="zh-CN" altLang="en-US" sz="2800" noProof="1">
              <a:solidFill>
                <a:schemeClr val="bg2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347470" y="1535430"/>
            <a:ext cx="4542790" cy="45231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一、血细胞形态结构识别（一）目的要求  准确识别血液中各种血细胞的形态、构造。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（二）材料及设备   显微镜  血涂片。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（三）方法步骤  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altLang="zh-CN" sz="2400">
                <a:solidFill>
                  <a:schemeClr val="bg2">
                    <a:lumMod val="50000"/>
                  </a:schemeClr>
                </a:solidFill>
              </a:rPr>
              <a:t>1.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血涂片</a:t>
            </a:r>
            <a:endParaRPr lang="zh-CN" altLang="en-US" sz="2400">
              <a:solidFill>
                <a:schemeClr val="bg2">
                  <a:lumMod val="50000"/>
                </a:schemeClr>
              </a:solidFill>
              <a:sym typeface="+mn-ea"/>
            </a:endParaRPr>
          </a:p>
          <a:p>
            <a:r>
              <a:rPr lang="en-US" altLang="zh-CN" sz="2400">
                <a:solidFill>
                  <a:schemeClr val="bg2">
                    <a:lumMod val="50000"/>
                  </a:schemeClr>
                </a:solidFill>
                <a:sym typeface="+mn-ea"/>
              </a:rPr>
              <a:t>2.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观察血涂片：先用低倍镜后转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用高倍镜或油镜观察血涂片，识别红细胞和各种白细胞的形态结构。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5124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18580" y="1177290"/>
            <a:ext cx="4694555" cy="29260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9" name="图片 4" descr="正常血片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3985" y="4390390"/>
            <a:ext cx="4650740" cy="16871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8265160" y="6064250"/>
            <a:ext cx="1325880" cy="368300"/>
          </a:xfrm>
          <a:prstGeom prst="rect">
            <a:avLst/>
          </a:prstGeom>
          <a:noFill/>
        </p:spPr>
        <p:txBody>
          <a:bodyPr wrap="none" rtlCol="0" anchor="t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正常血涂片</a:t>
            </a:r>
            <a:endParaRPr lang="zh-CN" altLang="en-US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1858" name="Picture 2" descr="33"/>
          <p:cNvPicPr>
            <a:picLocks noChangeAspect="1"/>
          </p:cNvPicPr>
          <p:nvPr/>
        </p:nvPicPr>
        <p:blipFill>
          <a:blip r:embed="rId1"/>
          <a:srcRect l="2556" t="2380" r="3319" b="4194"/>
          <a:stretch>
            <a:fillRect/>
          </a:stretch>
        </p:blipFill>
        <p:spPr>
          <a:xfrm>
            <a:off x="835025" y="619760"/>
            <a:ext cx="5089525" cy="45027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3906" name="Picture 1026" descr="35"/>
          <p:cNvPicPr>
            <a:picLocks noChangeAspect="1"/>
          </p:cNvPicPr>
          <p:nvPr/>
        </p:nvPicPr>
        <p:blipFill>
          <a:blip r:embed="rId2"/>
          <a:srcRect l="4646" t="1981" r="1681" b="4398"/>
          <a:stretch>
            <a:fillRect/>
          </a:stretch>
        </p:blipFill>
        <p:spPr>
          <a:xfrm>
            <a:off x="6524625" y="622935"/>
            <a:ext cx="5065395" cy="50368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2451100" y="5887085"/>
            <a:ext cx="7057390" cy="460375"/>
          </a:xfrm>
          <a:prstGeom prst="rect">
            <a:avLst/>
          </a:prstGeom>
          <a:noFill/>
        </p:spPr>
        <p:txBody>
          <a:bodyPr wrap="none" rtlCol="0" anchor="t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 sz="24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sym typeface="+mn-ea"/>
              </a:rPr>
              <a:t>（四）技能考核  绘出各种血细胞的形态、结构图。</a:t>
            </a:r>
            <a:endParaRPr lang="zh-CN" altLang="en-US" sz="240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218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218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218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218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18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18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3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610235" y="989965"/>
            <a:ext cx="10939145" cy="41541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二、  心脏在体表投影位置识别及心率测定、心音听取和脉搏检查 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（一）目的要求  能准确地在活体上找到猪、牛心脏的体表投影位置正确地听诊心音和测定心率。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（二）材料及设备   猪   牛  保定设备    听诊器。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（三）方法步骤  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1．将牛驻立保定。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2．心脏体表投影的确定：左侧，肩关节水平线下，2～6肋间的肘窝处。用听诊器听诊心音，并分辨第一、第二心音。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3．心率测定。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175" y="5873115"/>
            <a:ext cx="11019790" cy="460375"/>
          </a:xfrm>
          <a:prstGeom prst="rect">
            <a:avLst/>
          </a:prstGeom>
          <a:noFill/>
        </p:spPr>
        <p:txBody>
          <a:bodyPr wrap="none" rtlCol="0" anchor="t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（四）技能考核  在猪、牛活体上，指出心脏的体表投影、测定心率和听取心音，</a:t>
            </a:r>
            <a:endParaRPr lang="zh-CN" altLang="en-US" sz="24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</p:txBody>
      </p:sp>
      <p:pic>
        <p:nvPicPr>
          <p:cNvPr id="107525" name="图片 107524" descr="1-38"/>
          <p:cNvPicPr>
            <a:picLocks noChangeAspect="1"/>
          </p:cNvPicPr>
          <p:nvPr/>
        </p:nvPicPr>
        <p:blipFill>
          <a:blip r:embed="rId1"/>
          <a:srcRect l="32186" t="18195" r="21023" b="15747"/>
          <a:stretch>
            <a:fillRect/>
          </a:stretch>
        </p:blipFill>
        <p:spPr>
          <a:xfrm>
            <a:off x="1381760" y="1729105"/>
            <a:ext cx="3921760" cy="30581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9572" name="图片 109571" descr="猪心脏听诊"/>
          <p:cNvPicPr>
            <a:picLocks noChangeAspect="1"/>
          </p:cNvPicPr>
          <p:nvPr/>
        </p:nvPicPr>
        <p:blipFill>
          <a:blip r:embed="rId2"/>
          <a:srcRect l="19518" t="4922" r="31975" b="-223"/>
          <a:stretch>
            <a:fillRect/>
          </a:stretch>
        </p:blipFill>
        <p:spPr>
          <a:xfrm>
            <a:off x="6854825" y="1856740"/>
            <a:ext cx="4083050" cy="29641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7416800" y="5020945"/>
            <a:ext cx="32308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zh-CN" altLang="en-US" sz="2400" dirty="0">
                <a:solidFill>
                  <a:srgbClr val="FF0000"/>
                </a:solidFill>
                <a:sym typeface="黑体" panose="02010609060101010101" charset="-122"/>
              </a:rPr>
              <a:t>猪心音听取</a:t>
            </a:r>
            <a:r>
              <a:rPr lang="zh-CN" altLang="en-US" sz="2400" dirty="0">
                <a:solidFill>
                  <a:srgbClr val="FF0000"/>
                </a:solidFill>
                <a:sym typeface="黑体" panose="02010609060101010101" charset="-122"/>
              </a:rPr>
              <a:t>和心率测定</a:t>
            </a:r>
            <a:endParaRPr lang="zh-CN" altLang="en-US" sz="2400" dirty="0">
              <a:solidFill>
                <a:srgbClr val="FF0000"/>
              </a:solidFill>
              <a:sym typeface="黑体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298575" y="4865370"/>
            <a:ext cx="32308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400" dirty="0">
                <a:solidFill>
                  <a:srgbClr val="FF0000"/>
                </a:solidFill>
                <a:sym typeface="黑体" panose="02010609060101010101" charset="-122"/>
              </a:rPr>
              <a:t>牛心音听取和心率测定</a:t>
            </a:r>
            <a:endParaRPr lang="zh-CN" altLang="en-US" sz="2400" dirty="0">
              <a:solidFill>
                <a:srgbClr val="FF0000"/>
              </a:solidFill>
              <a:sym typeface="黑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177290" y="1073785"/>
            <a:ext cx="2711450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b="1" dirty="0">
                <a:sym typeface="+mn-ea"/>
              </a:rPr>
              <a:t>听取位置：左侧肘后心区</a:t>
            </a:r>
            <a:endParaRPr lang="zh-CN" altLang="en-US" b="1" dirty="0">
              <a:sym typeface="+mn-ea"/>
            </a:endParaRPr>
          </a:p>
          <a:p>
            <a:r>
              <a:rPr lang="zh-CN" altLang="en-US"/>
              <a:t>                  第</a:t>
            </a:r>
            <a:r>
              <a:rPr lang="en-US" altLang="zh-CN"/>
              <a:t>3-6</a:t>
            </a:r>
            <a:r>
              <a:rPr lang="zh-CN" altLang="en-US"/>
              <a:t>肋间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7502525" y="1028065"/>
            <a:ext cx="2711450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b="1" dirty="0">
                <a:sym typeface="+mn-ea"/>
              </a:rPr>
              <a:t>听取位置：左侧肘后心区</a:t>
            </a:r>
            <a:endParaRPr lang="zh-CN" altLang="en-US" b="1" dirty="0">
              <a:sym typeface="+mn-ea"/>
            </a:endParaRPr>
          </a:p>
          <a:p>
            <a:r>
              <a:rPr lang="zh-CN" altLang="en-US"/>
              <a:t>                  第</a:t>
            </a:r>
            <a:r>
              <a:rPr lang="en-US" altLang="zh-CN"/>
              <a:t>2</a:t>
            </a:r>
            <a:r>
              <a:rPr lang="en-US" altLang="zh-CN"/>
              <a:t>-5</a:t>
            </a:r>
            <a:r>
              <a:rPr lang="zh-CN" altLang="en-US"/>
              <a:t>肋间</a:t>
            </a:r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7" name="文本框 1"/>
          <p:cNvSpPr txBox="1"/>
          <p:nvPr/>
        </p:nvSpPr>
        <p:spPr>
          <a:xfrm>
            <a:off x="1724025" y="1547813"/>
            <a:ext cx="8904288" cy="203009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endParaRPr lang="zh-CN" altLang="en-US" sz="2800" noProof="1">
              <a:solidFill>
                <a:schemeClr val="accent4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800" noProof="1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               复习思考题</a:t>
            </a:r>
            <a:endParaRPr lang="zh-CN" altLang="en-US" sz="2800" noProof="1">
              <a:solidFill>
                <a:schemeClr val="accent4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zh-CN" altLang="en-US" sz="2800" b="1" noProof="1">
              <a:solidFill>
                <a:schemeClr val="accent4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zh-CN" altLang="en-US" sz="2800" noProof="1"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简述心率测定和心音听取方法步骤</a:t>
            </a:r>
            <a:endParaRPr lang="zh-CN" altLang="en-US" sz="2800" noProof="1">
              <a:solidFill>
                <a:schemeClr val="bg2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古瓶荷花">
  <a:themeElements>
    <a:clrScheme name="">
      <a:dk1>
        <a:srgbClr val="0033CC"/>
      </a:dk1>
      <a:lt1>
        <a:srgbClr val="FFFFFF"/>
      </a:lt1>
      <a:dk2>
        <a:srgbClr val="007572"/>
      </a:dk2>
      <a:lt2>
        <a:srgbClr val="C0C0C0"/>
      </a:lt2>
      <a:accent1>
        <a:srgbClr val="CCECFF"/>
      </a:accent1>
      <a:accent2>
        <a:srgbClr val="3399FF"/>
      </a:accent2>
      <a:accent3>
        <a:srgbClr val="FFFFFF"/>
      </a:accent3>
      <a:accent4>
        <a:srgbClr val="002AAF"/>
      </a:accent4>
      <a:accent5>
        <a:srgbClr val="E2F4FF"/>
      </a:accent5>
      <a:accent6>
        <a:srgbClr val="2D89E5"/>
      </a:accent6>
      <a:hlink>
        <a:srgbClr val="CC0066"/>
      </a:hlink>
      <a:folHlink>
        <a:srgbClr val="7D7DA9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33CC"/>
        </a:dk1>
        <a:lt1>
          <a:srgbClr val="FFFFFF"/>
        </a:lt1>
        <a:dk2>
          <a:srgbClr val="007572"/>
        </a:dk2>
        <a:lt2>
          <a:srgbClr val="C0C0C0"/>
        </a:lt2>
        <a:accent1>
          <a:srgbClr val="CCECFF"/>
        </a:accent1>
        <a:accent2>
          <a:srgbClr val="3399FF"/>
        </a:accent2>
        <a:accent3>
          <a:srgbClr val="FFFFFF"/>
        </a:accent3>
        <a:accent4>
          <a:srgbClr val="002AAF"/>
        </a:accent4>
        <a:accent5>
          <a:srgbClr val="E2F4FF"/>
        </a:accent5>
        <a:accent6>
          <a:srgbClr val="2D89E5"/>
        </a:accent6>
        <a:hlink>
          <a:srgbClr val="CC0066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7A77"/>
        </a:dk1>
        <a:lt1>
          <a:srgbClr val="EFF6EE"/>
        </a:lt1>
        <a:dk2>
          <a:srgbClr val="0066CC"/>
        </a:dk2>
        <a:lt2>
          <a:srgbClr val="C0C0C0"/>
        </a:lt2>
        <a:accent1>
          <a:srgbClr val="E7EEE6"/>
        </a:accent1>
        <a:accent2>
          <a:srgbClr val="FF9933"/>
        </a:accent2>
        <a:accent3>
          <a:srgbClr val="F5FAF5"/>
        </a:accent3>
        <a:accent4>
          <a:srgbClr val="006866"/>
        </a:accent4>
        <a:accent5>
          <a:srgbClr val="F1F5F0"/>
        </a:accent5>
        <a:accent6>
          <a:srgbClr val="E5892D"/>
        </a:accent6>
        <a:hlink>
          <a:srgbClr val="636395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CCFFCC"/>
        </a:lt1>
        <a:dk2>
          <a:srgbClr val="E88A00"/>
        </a:dk2>
        <a:lt2>
          <a:srgbClr val="C0C0C0"/>
        </a:lt2>
        <a:accent1>
          <a:srgbClr val="CCECFF"/>
        </a:accent1>
        <a:accent2>
          <a:srgbClr val="336600"/>
        </a:accent2>
        <a:accent3>
          <a:srgbClr val="E2FFE2"/>
        </a:accent3>
        <a:accent4>
          <a:srgbClr val="000000"/>
        </a:accent4>
        <a:accent5>
          <a:srgbClr val="E2F4FF"/>
        </a:accent5>
        <a:accent6>
          <a:srgbClr val="2D5B00"/>
        </a:accent6>
        <a:hlink>
          <a:srgbClr val="3333CC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CC"/>
        </a:lt1>
        <a:dk2>
          <a:srgbClr val="CC3300"/>
        </a:dk2>
        <a:lt2>
          <a:srgbClr val="C0C0C0"/>
        </a:lt2>
        <a:accent1>
          <a:srgbClr val="FFFFCC"/>
        </a:accent1>
        <a:accent2>
          <a:srgbClr val="339933"/>
        </a:accent2>
        <a:accent3>
          <a:srgbClr val="FFFFE2"/>
        </a:accent3>
        <a:accent4>
          <a:srgbClr val="000000"/>
        </a:accent4>
        <a:accent5>
          <a:srgbClr val="FFFFE2"/>
        </a:accent5>
        <a:accent6>
          <a:srgbClr val="2D892D"/>
        </a:accent6>
        <a:hlink>
          <a:srgbClr val="0066FF"/>
        </a:hlink>
        <a:folHlink>
          <a:srgbClr val="6F6F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36395"/>
        </a:dk1>
        <a:lt1>
          <a:srgbClr val="FFE2C5"/>
        </a:lt1>
        <a:dk2>
          <a:srgbClr val="000000"/>
        </a:dk2>
        <a:lt2>
          <a:srgbClr val="C0C0C0"/>
        </a:lt2>
        <a:accent1>
          <a:srgbClr val="FFE1E1"/>
        </a:accent1>
        <a:accent2>
          <a:srgbClr val="FF9933"/>
        </a:accent2>
        <a:accent3>
          <a:srgbClr val="FFEEDE"/>
        </a:accent3>
        <a:accent4>
          <a:srgbClr val="545480"/>
        </a:accent4>
        <a:accent5>
          <a:srgbClr val="FFEDED"/>
        </a:accent5>
        <a:accent6>
          <a:srgbClr val="E5892D"/>
        </a:accent6>
        <a:hlink>
          <a:srgbClr val="008080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26292"/>
        </a:dk1>
        <a:lt1>
          <a:srgbClr val="CCECFF"/>
        </a:lt1>
        <a:dk2>
          <a:srgbClr val="3333CC"/>
        </a:dk2>
        <a:lt2>
          <a:srgbClr val="C0C0C0"/>
        </a:lt2>
        <a:accent1>
          <a:srgbClr val="D9F1FF"/>
        </a:accent1>
        <a:accent2>
          <a:srgbClr val="FF9900"/>
        </a:accent2>
        <a:accent3>
          <a:srgbClr val="E2F4FF"/>
        </a:accent3>
        <a:accent4>
          <a:srgbClr val="53537D"/>
        </a:accent4>
        <a:accent5>
          <a:srgbClr val="E9F7FF"/>
        </a:accent5>
        <a:accent6>
          <a:srgbClr val="E58900"/>
        </a:accent6>
        <a:hlink>
          <a:srgbClr val="CC0066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66CC"/>
        </a:dk1>
        <a:lt1>
          <a:srgbClr val="FFE1E1"/>
        </a:lt1>
        <a:dk2>
          <a:srgbClr val="006600"/>
        </a:dk2>
        <a:lt2>
          <a:srgbClr val="C0C0C0"/>
        </a:lt2>
        <a:accent1>
          <a:srgbClr val="FFFFCC"/>
        </a:accent1>
        <a:accent2>
          <a:srgbClr val="009999"/>
        </a:accent2>
        <a:accent3>
          <a:srgbClr val="FFEDED"/>
        </a:accent3>
        <a:accent4>
          <a:srgbClr val="0057AF"/>
        </a:accent4>
        <a:accent5>
          <a:srgbClr val="FFFFE2"/>
        </a:accent5>
        <a:accent6>
          <a:srgbClr val="008989"/>
        </a:accent6>
        <a:hlink>
          <a:srgbClr val="EC0000"/>
        </a:hlink>
        <a:folHlink>
          <a:srgbClr val="00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292929"/>
        </a:dk1>
        <a:lt1>
          <a:srgbClr val="DDDDDD"/>
        </a:lt1>
        <a:dk2>
          <a:srgbClr val="0066CC"/>
        </a:dk2>
        <a:lt2>
          <a:srgbClr val="B2B2B2"/>
        </a:lt2>
        <a:accent1>
          <a:srgbClr val="CACADC"/>
        </a:accent1>
        <a:accent2>
          <a:srgbClr val="FFCC00"/>
        </a:accent2>
        <a:accent3>
          <a:srgbClr val="EBEBEB"/>
        </a:accent3>
        <a:accent4>
          <a:srgbClr val="222222"/>
        </a:accent4>
        <a:accent5>
          <a:srgbClr val="E1E1EA"/>
        </a:accent5>
        <a:accent6>
          <a:srgbClr val="E5B700"/>
        </a:accent6>
        <a:hlink>
          <a:srgbClr val="008080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603</Words>
  <Application>WPS 演示</Application>
  <PresentationFormat>宽屏</PresentationFormat>
  <Paragraphs>50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7" baseType="lpstr">
      <vt:lpstr>Arial</vt:lpstr>
      <vt:lpstr>宋体</vt:lpstr>
      <vt:lpstr>Wingdings</vt:lpstr>
      <vt:lpstr>Times New Roman</vt:lpstr>
      <vt:lpstr>Wingdings</vt:lpstr>
      <vt:lpstr>黑体</vt:lpstr>
      <vt:lpstr>微软雅黑</vt:lpstr>
      <vt:lpstr>Arial Unicode MS</vt:lpstr>
      <vt:lpstr>Calibri</vt:lpstr>
      <vt:lpstr>古瓶荷花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周生生</cp:lastModifiedBy>
  <cp:revision>3</cp:revision>
  <dcterms:created xsi:type="dcterms:W3CDTF">2020-11-21T03:52:00Z</dcterms:created>
  <dcterms:modified xsi:type="dcterms:W3CDTF">2020-11-21T15:17:08Z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2052-11.1.0.9998</vt:lpwstr>
  </property>
</Properties>
</file>