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sldIdLst>
    <p:sldId id="373" r:id="rId2"/>
    <p:sldId id="331" r:id="rId3"/>
    <p:sldId id="258" r:id="rId4"/>
    <p:sldId id="260" r:id="rId5"/>
    <p:sldId id="368" r:id="rId6"/>
    <p:sldId id="266" r:id="rId7"/>
    <p:sldId id="369" r:id="rId8"/>
    <p:sldId id="267" r:id="rId9"/>
    <p:sldId id="370" r:id="rId10"/>
    <p:sldId id="371" r:id="rId11"/>
    <p:sldId id="342" r:id="rId12"/>
    <p:sldId id="372" r:id="rId13"/>
    <p:sldId id="291" r:id="rId14"/>
    <p:sldId id="323" r:id="rId15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00"/>
    <a:srgbClr val="66FFFF"/>
    <a:srgbClr val="000066"/>
    <a:srgbClr val="99FFCC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89" autoAdjust="0"/>
  </p:normalViewPr>
  <p:slideViewPr>
    <p:cSldViewPr>
      <p:cViewPr varScale="1">
        <p:scale>
          <a:sx n="97" d="100"/>
          <a:sy n="97" d="100"/>
        </p:scale>
        <p:origin x="78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6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/>
              <a:t>单击此处编辑母版标题样式</a:t>
            </a:r>
          </a:p>
        </p:txBody>
      </p:sp>
      <p:sp>
        <p:nvSpPr>
          <p:cNvPr id="166915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zh-CN" altLang="en-US" noProof="0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B0714F9-9042-4AF7-AEC4-D6C86A5A91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7621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657A9-C8D6-470E-A664-712D088230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13324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7188" y="609600"/>
            <a:ext cx="2135187" cy="548957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609600"/>
            <a:ext cx="6253163" cy="5489575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2615F-493A-4B73-975B-F8D4DCC160F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7806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E49F57-303A-4238-9C7F-D409BDE229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7875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60646-5797-4634-945C-F7F897E2BF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5694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1625" y="1905000"/>
            <a:ext cx="4194175" cy="419417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194175" cy="419417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B6DE-ACE6-4945-8F14-6C9560CF11B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449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3C70D-A15F-4AAF-B09C-11211506AF9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0376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21052-0EDA-465F-B191-D54033E5159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7293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DAFCE-65F0-4850-80EA-C5AF06B702A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4116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1B762-9BC5-4B3D-B9C9-EAF5E4A791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1288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2232A8-A490-4ADC-A8D2-5111664C942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7041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6096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905000"/>
            <a:ext cx="8540750" cy="419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65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5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2C223ADE-A087-4329-8F40-A1EBF6A97DA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v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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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2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8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4.jp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23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6.gif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23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2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1.gi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2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28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hyperlink" Target="&#39033;&#30446;&#19977;%20&#21628;&#21560;&#36947;&#30142;&#30149;.ppt" TargetMode="External"/><Relationship Id="rId18" Type="http://schemas.openxmlformats.org/officeDocument/2006/relationships/image" Target="../media/image9.gif"/><Relationship Id="rId3" Type="http://schemas.openxmlformats.org/officeDocument/2006/relationships/slide" Target="slide4.xml"/><Relationship Id="rId7" Type="http://schemas.openxmlformats.org/officeDocument/2006/relationships/slide" Target="slide13.xml"/><Relationship Id="rId12" Type="http://schemas.openxmlformats.org/officeDocument/2006/relationships/image" Target="../media/image4.png"/><Relationship Id="rId17" Type="http://schemas.openxmlformats.org/officeDocument/2006/relationships/image" Target="../media/image8.png"/><Relationship Id="rId2" Type="http://schemas.openxmlformats.org/officeDocument/2006/relationships/slide" Target="slide3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hyperlink" Target="../&#29482;&#30149;&#38450;&#27835;.ppt" TargetMode="External"/><Relationship Id="rId5" Type="http://schemas.openxmlformats.org/officeDocument/2006/relationships/slide" Target="slide8.xml"/><Relationship Id="rId15" Type="http://schemas.openxmlformats.org/officeDocument/2006/relationships/image" Target="../media/image6.png"/><Relationship Id="rId10" Type="http://schemas.openxmlformats.org/officeDocument/2006/relationships/image" Target="../media/image3.png"/><Relationship Id="rId19" Type="http://schemas.openxmlformats.org/officeDocument/2006/relationships/image" Target="../media/image10.gif"/><Relationship Id="rId4" Type="http://schemas.openxmlformats.org/officeDocument/2006/relationships/slide" Target="slide6.xml"/><Relationship Id="rId9" Type="http://schemas.openxmlformats.org/officeDocument/2006/relationships/audio" Target="../media/audio1.wav"/><Relationship Id="rId1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hyperlink" Target="../2010&#32423;&#31165;&#30149;&#38450;&#27835;/&#31165;&#30149;&#30446;&#24405;.ppt" TargetMode="External"/><Relationship Id="rId12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hyperlink" Target="../&#21160;&#29289;&#20256;&#26579;&#30149;&#23398;.ppt#-1,2,PowerPoint &#28436;&#31034;&#25991;&#31295;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4.jp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1.gi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6.jp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1.gi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1.gi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1.gi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0.jp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8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2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8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zh-CN" dirty="0"/>
              <a:t>任务</a:t>
            </a:r>
            <a:r>
              <a:rPr lang="en-US" altLang="zh-CN" dirty="0"/>
              <a:t>1 </a:t>
            </a:r>
            <a:r>
              <a:rPr lang="zh-CN" altLang="zh-CN" dirty="0"/>
              <a:t>流行性感冒防治</a:t>
            </a:r>
            <a:br>
              <a:rPr lang="zh-CN" altLang="zh-CN" dirty="0"/>
            </a:b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5684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12" descr="next pag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64" name="Rectangle 20"/>
          <p:cNvSpPr>
            <a:spLocks noRot="1" noChangeArrowheads="1"/>
          </p:cNvSpPr>
          <p:nvPr/>
        </p:nvSpPr>
        <p:spPr bwMode="auto">
          <a:xfrm>
            <a:off x="1600200" y="696913"/>
            <a:ext cx="66294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多呈良性经过，病程短，单纯感染多数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5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～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7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日后康复。</a:t>
            </a:r>
          </a:p>
          <a:p>
            <a:pPr eaLnBrk="1" hangingPunct="1">
              <a:spcBef>
                <a:spcPts val="12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有的可转为慢性，表现持续咳嗽，消化不良，瘦弱等，病程可拖延一个月以上。</a:t>
            </a:r>
          </a:p>
          <a:p>
            <a:pPr eaLnBrk="1" hangingPunct="1">
              <a:spcBef>
                <a:spcPts val="12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若有继发或混合感染，则病情加重，表现复杂而多样，死亡率增多。</a:t>
            </a:r>
          </a:p>
        </p:txBody>
      </p:sp>
      <p:pic>
        <p:nvPicPr>
          <p:cNvPr id="7177" name="Picture 21" descr="0001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5105400"/>
            <a:ext cx="2362200" cy="114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5290898"/>
      </p:ext>
    </p:extLst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6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403" name="Rectangle 11"/>
          <p:cNvSpPr>
            <a:spLocks noRot="1" noChangeArrowheads="1"/>
          </p:cNvSpPr>
          <p:nvPr/>
        </p:nvSpPr>
        <p:spPr bwMode="auto">
          <a:xfrm>
            <a:off x="1260475" y="574675"/>
            <a:ext cx="7407275" cy="251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35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主要变化</a:t>
            </a:r>
          </a:p>
          <a:p>
            <a:pPr lvl="1" eaLnBrk="1" hangingPunct="1">
              <a:lnSpc>
                <a:spcPts val="35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鼻、气管粘膜充血、多量泡沫样分泌物；</a:t>
            </a:r>
          </a:p>
          <a:p>
            <a:pPr lvl="1" eaLnBrk="1" hangingPunct="1">
              <a:lnSpc>
                <a:spcPts val="35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病毒性肺炎：</a:t>
            </a:r>
            <a:r>
              <a:rPr lang="zh-CN" altLang="en-US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肺充血水肿、部分病肺膨胀不全，而周围代偿性气肿</a:t>
            </a:r>
            <a:r>
              <a:rPr lang="en-US" altLang="zh-CN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;</a:t>
            </a:r>
            <a:r>
              <a:rPr lang="zh-CN" altLang="en-US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肺部病变组织与正常组织分界明显，称为</a:t>
            </a:r>
            <a:r>
              <a:rPr lang="zh-CN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“流感线”</a:t>
            </a:r>
            <a:r>
              <a:rPr lang="zh-CN" altLang="en-US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；</a:t>
            </a:r>
          </a:p>
        </p:txBody>
      </p:sp>
      <p:pic>
        <p:nvPicPr>
          <p:cNvPr id="8201" name="Picture 12">
            <a:hlinkClick r:id="rId12" action="ppaction://hlinksldjump"/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1600" y="3352800"/>
            <a:ext cx="3200400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720" y="3352800"/>
            <a:ext cx="3136392" cy="2755899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6" descr="next pag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403" name="Rectangle 11"/>
          <p:cNvSpPr>
            <a:spLocks noRot="1" noChangeArrowheads="1"/>
          </p:cNvSpPr>
          <p:nvPr/>
        </p:nvSpPr>
        <p:spPr bwMode="auto">
          <a:xfrm>
            <a:off x="1308101" y="793959"/>
            <a:ext cx="6934200" cy="381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主要变化</a:t>
            </a:r>
          </a:p>
          <a:p>
            <a:pPr lvl="1" eaLnBrk="1" hangingPunct="1">
              <a:spcBef>
                <a:spcPts val="12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呼吸道（颈、咽、肺门）淋巴结充血水肿；</a:t>
            </a:r>
          </a:p>
          <a:p>
            <a:pPr lvl="1" eaLnBrk="1" hangingPunct="1">
              <a:spcBef>
                <a:spcPts val="12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部分胃肠卡他性炎症。</a:t>
            </a:r>
          </a:p>
          <a:p>
            <a:pPr lvl="1" eaLnBrk="1" hangingPunct="1">
              <a:spcBef>
                <a:spcPts val="12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严重病例会发展为支气管肺炎、纤维素性胸膜肺炎。</a:t>
            </a:r>
          </a:p>
        </p:txBody>
      </p:sp>
      <p:pic>
        <p:nvPicPr>
          <p:cNvPr id="8201" name="Picture 12" descr="03">
            <a:hlinkClick r:id="rId12" action="ppaction://hlinksldjump"/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2" y="4038600"/>
            <a:ext cx="2489198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9204629"/>
      </p:ext>
    </p:extLst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12" descr="next pag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39" name="Rectangle 19"/>
          <p:cNvSpPr>
            <a:spLocks noRot="1" noChangeArrowheads="1"/>
          </p:cNvSpPr>
          <p:nvPr/>
        </p:nvSpPr>
        <p:spPr bwMode="auto">
          <a:xfrm>
            <a:off x="1287463" y="609600"/>
            <a:ext cx="70866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现场诊断</a:t>
            </a:r>
          </a:p>
          <a:p>
            <a:pPr lvl="1"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根据流行病史、发病情况、临床症状和病理变化，可初步诊断。</a:t>
            </a:r>
          </a:p>
          <a:p>
            <a:pPr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实验室诊断</a:t>
            </a:r>
          </a:p>
          <a:p>
            <a:pPr lvl="1"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病原诊断：</a:t>
            </a:r>
          </a:p>
          <a:p>
            <a:pPr lvl="1"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None/>
              <a:defRPr/>
            </a:pP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 病毒分离鉴定</a:t>
            </a:r>
          </a:p>
          <a:p>
            <a:pPr lvl="1"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血清学诊断：</a:t>
            </a:r>
          </a:p>
          <a:p>
            <a:pPr lvl="1"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None/>
              <a:defRPr/>
            </a:pP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 双份血清：血球凝集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～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凝集抑制（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HA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～</a:t>
            </a:r>
            <a:r>
              <a:rPr lang="en-US" altLang="zh-C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HI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）</a:t>
            </a:r>
            <a:endParaRPr lang="zh-CN" altLang="en-US" sz="32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9225" name="Picture 20" descr="70458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438400"/>
            <a:ext cx="2895600" cy="212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12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356" name="Rectangle 20"/>
          <p:cNvSpPr>
            <a:spLocks noRot="1" noChangeArrowheads="1"/>
          </p:cNvSpPr>
          <p:nvPr/>
        </p:nvSpPr>
        <p:spPr bwMode="auto">
          <a:xfrm>
            <a:off x="1210574" y="511175"/>
            <a:ext cx="7620000" cy="588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平时综合措施</a:t>
            </a:r>
          </a:p>
          <a:p>
            <a:pPr lvl="1" eaLnBrk="1" hangingPunct="1"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加强平时的饲养管理，保持猪舍清洁、干燥，注意防寒保暖，定期驱虫</a:t>
            </a:r>
            <a:r>
              <a:rPr lang="en-US" altLang="zh-CN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;</a:t>
            </a:r>
          </a:p>
          <a:p>
            <a:pPr lvl="1" eaLnBrk="1" hangingPunct="1"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建立健全猪场的卫生消毒措施。</a:t>
            </a:r>
          </a:p>
          <a:p>
            <a:pPr eaLnBrk="1" hangingPunct="1"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处理措施</a:t>
            </a:r>
          </a:p>
          <a:p>
            <a:pPr lvl="1" eaLnBrk="1" hangingPunct="1"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采取隔离病猪、加强对猪群的护理，改善饲养环境条件，对猪舍及其污染的环境、用具及时严格消毒，以防止本病的蔓延和扩散</a:t>
            </a:r>
            <a:r>
              <a:rPr lang="en-US" altLang="zh-CN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;</a:t>
            </a:r>
          </a:p>
          <a:p>
            <a:pPr lvl="1" eaLnBrk="1" hangingPunct="1"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对发病猪群提供避风、干燥、干净的环境，避免移群，供给清洁的饮水；</a:t>
            </a:r>
          </a:p>
          <a:p>
            <a:pPr lvl="1" eaLnBrk="1" hangingPunct="1"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采取对症和防继发疗法：</a:t>
            </a:r>
          </a:p>
          <a:p>
            <a:pPr lvl="2" eaLnBrk="1" hangingPunct="1"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个体肌注：双黄莲、板蓝根、柴胡等</a:t>
            </a:r>
            <a:r>
              <a:rPr lang="en-US" altLang="zh-CN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+</a:t>
            </a: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氨苄西林；</a:t>
            </a:r>
          </a:p>
          <a:p>
            <a:pPr lvl="2" eaLnBrk="1" hangingPunct="1"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群体饮水给药：双黄莲、植物血凝素、强力霉素、阿莫西林等，连用</a:t>
            </a:r>
            <a:r>
              <a:rPr lang="en-US" altLang="zh-CN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～</a:t>
            </a:r>
            <a:r>
              <a:rPr lang="en-US" altLang="zh-CN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5</a:t>
            </a: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天。 </a:t>
            </a:r>
          </a:p>
        </p:txBody>
      </p:sp>
      <p:pic>
        <p:nvPicPr>
          <p:cNvPr id="10249" name="Picture 21" descr="200610121200088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524000"/>
            <a:ext cx="2057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Text Box 2"/>
          <p:cNvSpPr txBox="1">
            <a:spLocks noChangeArrowheads="1"/>
          </p:cNvSpPr>
          <p:nvPr/>
        </p:nvSpPr>
        <p:spPr bwMode="auto">
          <a:xfrm>
            <a:off x="1524000" y="762000"/>
            <a:ext cx="55626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kumimoji="1" lang="en-US" altLang="zh-CN" sz="4800" dirty="0">
                <a:latin typeface="Times New Roman" panose="02020603050405020304" pitchFamily="18" charset="0"/>
              </a:rPr>
              <a:t>   </a:t>
            </a:r>
            <a:r>
              <a:rPr kumimoji="1" lang="zh-CN" altLang="en-US" sz="48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幼圆" panose="02010509060101010101" pitchFamily="49" charset="-122"/>
              </a:rPr>
              <a:t>流行性感冒</a:t>
            </a:r>
          </a:p>
        </p:txBody>
      </p:sp>
      <p:sp>
        <p:nvSpPr>
          <p:cNvPr id="176133" name="Text Box 5"/>
          <p:cNvSpPr txBox="1">
            <a:spLocks noChangeArrowheads="1"/>
          </p:cNvSpPr>
          <p:nvPr/>
        </p:nvSpPr>
        <p:spPr bwMode="auto">
          <a:xfrm>
            <a:off x="1828800" y="1905000"/>
            <a:ext cx="2317750" cy="398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  <a:hlinkClick r:id="rId2" action="ppaction://hlinksldjump"/>
              </a:rPr>
              <a:t>概述</a:t>
            </a:r>
            <a:endParaRPr lang="zh-CN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zh-CN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  <a:hlinkClick r:id="rId3" action="ppaction://hlinksldjump"/>
              </a:rPr>
              <a:t>病原</a:t>
            </a:r>
            <a:endParaRPr lang="zh-CN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zh-CN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  <a:hlinkClick r:id="rId4" action="ppaction://hlinksldjump"/>
              </a:rPr>
              <a:t>流行病学</a:t>
            </a:r>
            <a:endParaRPr lang="zh-CN" altLang="en-US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zh-CN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  <a:hlinkClick r:id="rId5" action="ppaction://hlinksldjump"/>
              </a:rPr>
              <a:t>临床症状</a:t>
            </a:r>
            <a:endParaRPr lang="zh-CN" altLang="en-US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kumimoji="1" lang="zh-CN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  <a:hlinkClick r:id="rId6" action="ppaction://hlinksldjump"/>
              </a:rPr>
              <a:t>病理变化</a:t>
            </a:r>
            <a:endParaRPr kumimoji="1" lang="zh-CN" altLang="en-US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zh-CN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  <a:hlinkClick r:id="rId7" action="ppaction://hlinksldjump"/>
              </a:rPr>
              <a:t>诊断</a:t>
            </a:r>
            <a:endParaRPr lang="zh-CN" altLang="en-US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kumimoji="1" lang="zh-CN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  <a:hlinkClick r:id="rId8" action="ppaction://hlinksldjump"/>
              </a:rPr>
              <a:t>防 制</a:t>
            </a:r>
            <a:endParaRPr lang="zh-CN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pic>
        <p:nvPicPr>
          <p:cNvPr id="3076" name="Picture 6" descr="close button">
            <a:hlinkClick r:id="" action="ppaction://hlinkshowjump?jump=endshow" highlightClick="1">
              <a:snd r:embed="rId9" name="camera.wav"/>
            </a:hlinkClick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7" descr="content">
            <a:hlinkClick r:id="rId11" action="ppaction://hlinkpres?slideindex=1&amp;slidetitle=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8" descr="chapter content">
            <a:hlinkClick r:id="rId13" action="ppaction://hlinkpres?slideindex=1&amp;slidetitle=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9" descr="next page">
            <a:hlinkClick r:id="" action="ppaction://hlinkshowjump?jump=endshow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10" descr="previous page">
            <a:hlinkClick r:id="" action="ppaction://hlinkshowjump?jump=previousslide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11" descr="back to jie">
            <a:hlinkClick r:id="" action="ppaction://hlinkshowjump?jump=firstslide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5" descr="gif002"/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590800"/>
            <a:ext cx="3810000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6" descr="053"/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762000"/>
            <a:ext cx="95250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238070" y="517615"/>
            <a:ext cx="7696200" cy="3754348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zh-CN" alt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猪流行性感冒是由流感病毒引起的一种高度接触性传染病。</a:t>
            </a:r>
          </a:p>
          <a:p>
            <a:pPr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zh-CN" altLang="en-US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特征</a:t>
            </a:r>
          </a:p>
          <a:p>
            <a:pPr lvl="1"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突然发病，迅速传播，全群发生；</a:t>
            </a:r>
          </a:p>
          <a:p>
            <a:pPr lvl="1"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体温升高，精神沉郁，食欲废绝，埋堆； </a:t>
            </a:r>
          </a:p>
          <a:p>
            <a:pPr lvl="1"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咳嗽、流鼻液、呼吸困难；</a:t>
            </a:r>
          </a:p>
          <a:p>
            <a:pPr lvl="1"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关节肌肉疼痛，全身困倦。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 </a:t>
            </a:r>
          </a:p>
        </p:txBody>
      </p:sp>
      <p:pic>
        <p:nvPicPr>
          <p:cNvPr id="4099" name="Picture 9" descr="close button">
            <a:hlinkClick r:id="" action="ppaction://hlinkshowjump?jump=endshow" highlightClick="1">
              <a:snd r:embed="rId3" name="camera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0" descr="content">
            <a:hlinkClick r:id="rId5" action="ppaction://hlinkpres?slideindex=2&amp;slidetitle=PowerPoint 演示文稿" highlightClick="1">
              <a:snd r:embed="rId3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1" descr="chapter content">
            <a:hlinkClick r:id="rId7" action="ppaction://hlinkpres?slideindex=1&amp;slidetitle=" highlightClick="1">
              <a:snd r:embed="rId3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12" descr="next page">
            <a:hlinkClick r:id="" action="ppaction://hlinkshowjump?jump=firstslide" highlightClick="1">
              <a:snd r:embed="rId3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13" descr="previous page">
            <a:hlinkClick r:id="" action="ppaction://hlinkshowjump?jump=previousslide" highlightClick="1">
              <a:snd r:embed="rId3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14" descr="back to jie">
            <a:hlinkClick r:id="" action="ppaction://hlinkshowjump?jump=firstslide" highlightClick="1">
              <a:snd r:embed="rId3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17" descr="0009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170" y="4419600"/>
            <a:ext cx="6096000" cy="171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12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405438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96" name="Rectangle 20"/>
          <p:cNvSpPr>
            <a:spLocks noRot="1" noChangeArrowheads="1"/>
          </p:cNvSpPr>
          <p:nvPr/>
        </p:nvSpPr>
        <p:spPr bwMode="auto">
          <a:xfrm>
            <a:off x="1414492" y="514709"/>
            <a:ext cx="70866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病原：</a:t>
            </a:r>
            <a:r>
              <a:rPr lang="zh-CN" alt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流感病毒。</a:t>
            </a:r>
          </a:p>
          <a:p>
            <a:pPr eaLnBrk="1" hangingPunct="1"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分类：</a:t>
            </a: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正黏病毒科甲（</a:t>
            </a:r>
            <a:r>
              <a:rPr lang="en-US" altLang="zh-CN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A</a:t>
            </a: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）型流感病毒属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 </a:t>
            </a: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。</a:t>
            </a:r>
          </a:p>
          <a:p>
            <a:pPr eaLnBrk="1" hangingPunct="1"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形态结构：</a:t>
            </a:r>
            <a:r>
              <a:rPr lang="zh-CN" alt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呈球形，有囊膜，为单股多节段</a:t>
            </a:r>
            <a:r>
              <a:rPr lang="en-US" altLang="zh-CN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RNA</a:t>
            </a:r>
            <a:r>
              <a:rPr lang="zh-CN" alt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病毒。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0" y="3542520"/>
            <a:ext cx="2590800" cy="230469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3542520"/>
            <a:ext cx="2667000" cy="2304691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12" descr="next pag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405438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96" name="Rectangle 20"/>
          <p:cNvSpPr>
            <a:spLocks noRot="1" noChangeArrowheads="1"/>
          </p:cNvSpPr>
          <p:nvPr/>
        </p:nvSpPr>
        <p:spPr bwMode="auto">
          <a:xfrm>
            <a:off x="1143000" y="609600"/>
            <a:ext cx="4953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血清型</a:t>
            </a:r>
          </a:p>
          <a:p>
            <a:pPr lvl="1" eaLnBrk="1" hangingPunct="1"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众多而复杂，有许多亚型。</a:t>
            </a:r>
          </a:p>
          <a:p>
            <a:pPr lvl="1" eaLnBrk="1" hangingPunct="1"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在猪中流行最广的亚型为</a:t>
            </a:r>
            <a:r>
              <a:rPr lang="en-US" altLang="zh-CN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H1N1</a:t>
            </a: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、</a:t>
            </a:r>
            <a:r>
              <a:rPr lang="en-US" altLang="zh-CN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H1N2</a:t>
            </a: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、禽源</a:t>
            </a:r>
            <a:r>
              <a:rPr lang="en-US" altLang="zh-CN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H1N1</a:t>
            </a: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和</a:t>
            </a:r>
            <a:r>
              <a:rPr lang="en-US" altLang="zh-CN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H3N2</a:t>
            </a: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。</a:t>
            </a:r>
          </a:p>
          <a:p>
            <a:pPr lvl="1" eaLnBrk="1" hangingPunct="1"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由于流感病毒的核酸</a:t>
            </a:r>
            <a:r>
              <a:rPr lang="en-US" altLang="zh-CN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RNA</a:t>
            </a: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是分节段的（由</a:t>
            </a:r>
            <a:r>
              <a:rPr lang="en-US" altLang="zh-CN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8</a:t>
            </a: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条独立的单链组成），不同的流感病毒之间混合感染时很容易发生基因交换或重配，导致出现新的亚型。</a:t>
            </a:r>
          </a:p>
          <a:p>
            <a:pPr eaLnBrk="1" hangingPunct="1"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抵抗力：</a:t>
            </a:r>
            <a:r>
              <a:rPr lang="zh-CN" altLang="en-US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不强。</a:t>
            </a:r>
          </a:p>
          <a:p>
            <a:pPr lvl="1" eaLnBrk="1" hangingPunct="1"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对干燥和低温有抵抗力；</a:t>
            </a:r>
          </a:p>
          <a:p>
            <a:pPr lvl="1" eaLnBrk="1" hangingPunct="1"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一般消毒剂可杀灭，常用</a:t>
            </a:r>
            <a:r>
              <a:rPr lang="en-US" altLang="zh-CN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15%</a:t>
            </a:r>
            <a:r>
              <a:rPr lang="zh-CN" altLang="en-U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漂白粉，</a:t>
            </a:r>
            <a:r>
              <a:rPr lang="en-US" altLang="zh-CN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1</a:t>
            </a:r>
            <a:r>
              <a:rPr lang="zh-CN" altLang="en-U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～</a:t>
            </a:r>
            <a:r>
              <a:rPr lang="en-US" altLang="zh-CN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2%</a:t>
            </a:r>
            <a:r>
              <a:rPr lang="zh-CN" altLang="en-U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氢氧化钠。 </a:t>
            </a:r>
          </a:p>
        </p:txBody>
      </p:sp>
      <p:pic>
        <p:nvPicPr>
          <p:cNvPr id="5129" name="Picture 22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9773" y="1143000"/>
            <a:ext cx="2419349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2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9774" y="3941763"/>
            <a:ext cx="2419349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445586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0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11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12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3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4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5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0" name="Rectangle 20"/>
          <p:cNvSpPr>
            <a:spLocks noRot="1" noChangeArrowheads="1"/>
          </p:cNvSpPr>
          <p:nvPr/>
        </p:nvSpPr>
        <p:spPr bwMode="auto">
          <a:xfrm>
            <a:off x="1352550" y="533400"/>
            <a:ext cx="731520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500"/>
              </a:lnSpc>
              <a:spcBef>
                <a:spcPts val="600"/>
              </a:spcBef>
              <a:buClr>
                <a:srgbClr val="990000"/>
              </a:buClr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易感动物</a:t>
            </a:r>
          </a:p>
          <a:p>
            <a:pPr lvl="1" eaLnBrk="1" hangingPunct="1">
              <a:lnSpc>
                <a:spcPts val="4500"/>
              </a:lnSpc>
              <a:spcBef>
                <a:spcPts val="600"/>
              </a:spcBef>
              <a:buClr>
                <a:srgbClr val="990000"/>
              </a:buClr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猪，不分大小、年龄、品种、性别；</a:t>
            </a:r>
          </a:p>
          <a:p>
            <a:pPr lvl="1" eaLnBrk="1" hangingPunct="1">
              <a:lnSpc>
                <a:spcPts val="4500"/>
              </a:lnSpc>
              <a:spcBef>
                <a:spcPts val="600"/>
              </a:spcBef>
              <a:buClr>
                <a:srgbClr val="990000"/>
              </a:buClr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人也可感染猪流感病毒。</a:t>
            </a:r>
          </a:p>
          <a:p>
            <a:pPr eaLnBrk="1" hangingPunct="1">
              <a:lnSpc>
                <a:spcPts val="45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传染来源：</a:t>
            </a:r>
            <a:r>
              <a:rPr lang="zh-CN" altLang="en-US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病猪和带毒猪。</a:t>
            </a:r>
          </a:p>
          <a:p>
            <a:pPr lvl="1" eaLnBrk="1" hangingPunct="1">
              <a:lnSpc>
                <a:spcPts val="45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病毒存在于感染猪的鼻液或气管、支气管分泌物以及肺和肺淋巴结内。</a:t>
            </a:r>
          </a:p>
          <a:p>
            <a:pPr lvl="1" eaLnBrk="1" hangingPunct="1">
              <a:lnSpc>
                <a:spcPts val="45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患病病愈猪可带毒排毒</a:t>
            </a:r>
            <a:r>
              <a:rPr lang="en-US" altLang="zh-CN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6</a:t>
            </a: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～</a:t>
            </a:r>
            <a:r>
              <a:rPr lang="en-US" altLang="zh-CN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8</a:t>
            </a: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周。</a:t>
            </a:r>
          </a:p>
          <a:p>
            <a:pPr lvl="1" eaLnBrk="1" hangingPunct="1">
              <a:lnSpc>
                <a:spcPts val="45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在某些情况下，流感病毒可从一种动物传给另一种动物，如由人或禽传给猪。</a:t>
            </a: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 </a:t>
            </a:r>
          </a:p>
        </p:txBody>
      </p:sp>
      <p:pic>
        <p:nvPicPr>
          <p:cNvPr id="6153" name="Picture 22" descr="动画3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905000"/>
            <a:ext cx="1828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0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11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12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3" descr="next pag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4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5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0" name="Rectangle 20"/>
          <p:cNvSpPr>
            <a:spLocks noRot="1" noChangeArrowheads="1"/>
          </p:cNvSpPr>
          <p:nvPr/>
        </p:nvSpPr>
        <p:spPr bwMode="auto">
          <a:xfrm>
            <a:off x="1375165" y="838200"/>
            <a:ext cx="7159235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传播途径：</a:t>
            </a: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主要通过</a:t>
            </a:r>
            <a:r>
              <a:rPr lang="zh-CN" altLang="en-US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空气</a:t>
            </a: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经</a:t>
            </a:r>
            <a:r>
              <a:rPr lang="zh-CN" altLang="en-US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呼吸道感染</a:t>
            </a: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。</a:t>
            </a:r>
          </a:p>
          <a:p>
            <a:pPr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流行季节：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多发于晚秋、早春以及寒冷季节，尤以气候骤变的情况下更易发生。</a:t>
            </a:r>
          </a:p>
          <a:p>
            <a:pPr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流行特点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传播迅速，往往在</a:t>
            </a:r>
            <a:r>
              <a:rPr lang="en-US" altLang="zh-CN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2</a:t>
            </a: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～</a:t>
            </a:r>
            <a:r>
              <a:rPr lang="en-US" altLang="zh-CN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天内可达全群。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发病率高，病程短，死亡率低，多呈良性经过。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很易并发其他疫病</a:t>
            </a:r>
            <a:r>
              <a:rPr lang="zh-CN" altLang="en-US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（如链球菌、巴氏杆菌、肺炎双球菌、沙门氏菌等）</a:t>
            </a: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。</a:t>
            </a:r>
          </a:p>
        </p:txBody>
      </p:sp>
      <p:pic>
        <p:nvPicPr>
          <p:cNvPr id="6153" name="Picture 22" descr="动画3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800600"/>
            <a:ext cx="2057400" cy="132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9093287"/>
      </p:ext>
    </p:extLst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12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64" name="Rectangle 20"/>
          <p:cNvSpPr>
            <a:spLocks noRot="1" noChangeArrowheads="1"/>
          </p:cNvSpPr>
          <p:nvPr/>
        </p:nvSpPr>
        <p:spPr bwMode="auto">
          <a:xfrm>
            <a:off x="1295400" y="658813"/>
            <a:ext cx="7246937" cy="231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潜伏期</a:t>
            </a:r>
            <a:r>
              <a:rPr lang="en-US" altLang="zh-CN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:1</a:t>
            </a:r>
            <a:r>
              <a:rPr lang="zh-CN" alt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～</a:t>
            </a:r>
            <a:r>
              <a:rPr lang="en-US" altLang="zh-CN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天。</a:t>
            </a:r>
            <a:r>
              <a:rPr lang="zh-CN" alt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几乎全群同时感染，突然发病，多数猪同时出现症状。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 </a:t>
            </a:r>
            <a:endParaRPr lang="zh-CN" altLang="en-US" sz="44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lvl="1" eaLnBrk="1" hangingPunct="1">
              <a:spcBef>
                <a:spcPts val="12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体温升高，可达</a:t>
            </a:r>
            <a:r>
              <a:rPr lang="en-US" altLang="zh-CN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42℃</a:t>
            </a: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，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恶寒怕冷，埋堆，毛松</a:t>
            </a: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；母猪因发热而死胎流产、缺奶；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7" t="11382" b="4776"/>
          <a:stretch/>
        </p:blipFill>
        <p:spPr>
          <a:xfrm>
            <a:off x="1662023" y="2988064"/>
            <a:ext cx="3200400" cy="28194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404" y="2965059"/>
            <a:ext cx="3386616" cy="284240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12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64" name="Rectangle 20"/>
          <p:cNvSpPr>
            <a:spLocks noRot="1" noChangeArrowheads="1"/>
          </p:cNvSpPr>
          <p:nvPr/>
        </p:nvSpPr>
        <p:spPr bwMode="auto">
          <a:xfrm>
            <a:off x="1314091" y="609600"/>
            <a:ext cx="6734714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1" eaLnBrk="1" hangingPunct="1">
              <a:spcBef>
                <a:spcPts val="12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精神沉郁，食欲减退甚至废绝；</a:t>
            </a:r>
          </a:p>
          <a:p>
            <a:pPr lvl="1" eaLnBrk="1" hangingPunct="1">
              <a:spcBef>
                <a:spcPts val="12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咳嗽，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鼻流出浆液性到粘液性分泌物</a:t>
            </a: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，有时流鼻血，呼吸困难；</a:t>
            </a:r>
          </a:p>
          <a:p>
            <a:pPr lvl="1" eaLnBrk="1" hangingPunct="1">
              <a:spcBef>
                <a:spcPts val="12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全身困倦，不愿行走，有的肌肉、关节疼痛，触压时发出惨叫声，严重的卧地不起，痉挛。</a:t>
            </a:r>
          </a:p>
        </p:txBody>
      </p:sp>
      <p:pic>
        <p:nvPicPr>
          <p:cNvPr id="7177" name="Picture 21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71800" y="3657600"/>
            <a:ext cx="4191000" cy="259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16062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诗情画意">
  <a:themeElements>
    <a:clrScheme name="诗情画意 1">
      <a:dk1>
        <a:srgbClr val="007A77"/>
      </a:dk1>
      <a:lt1>
        <a:srgbClr val="FFFFFF"/>
      </a:lt1>
      <a:dk2>
        <a:srgbClr val="003399"/>
      </a:dk2>
      <a:lt2>
        <a:srgbClr val="C0C0C0"/>
      </a:lt2>
      <a:accent1>
        <a:srgbClr val="EBF7FF"/>
      </a:accent1>
      <a:accent2>
        <a:srgbClr val="3366FF"/>
      </a:accent2>
      <a:accent3>
        <a:srgbClr val="FFFFFF"/>
      </a:accent3>
      <a:accent4>
        <a:srgbClr val="006765"/>
      </a:accent4>
      <a:accent5>
        <a:srgbClr val="F3FAFF"/>
      </a:accent5>
      <a:accent6>
        <a:srgbClr val="2D5CE7"/>
      </a:accent6>
      <a:hlink>
        <a:srgbClr val="DC5900"/>
      </a:hlink>
      <a:folHlink>
        <a:srgbClr val="7979A5"/>
      </a:folHlink>
    </a:clrScheme>
    <a:fontScheme name="诗情画意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诗情画意 1">
        <a:dk1>
          <a:srgbClr val="007A77"/>
        </a:dk1>
        <a:lt1>
          <a:srgbClr val="FFFFFF"/>
        </a:lt1>
        <a:dk2>
          <a:srgbClr val="003399"/>
        </a:dk2>
        <a:lt2>
          <a:srgbClr val="C0C0C0"/>
        </a:lt2>
        <a:accent1>
          <a:srgbClr val="EBF7FF"/>
        </a:accent1>
        <a:accent2>
          <a:srgbClr val="3366FF"/>
        </a:accent2>
        <a:accent3>
          <a:srgbClr val="FFFFFF"/>
        </a:accent3>
        <a:accent4>
          <a:srgbClr val="006765"/>
        </a:accent4>
        <a:accent5>
          <a:srgbClr val="F3FAFF"/>
        </a:accent5>
        <a:accent6>
          <a:srgbClr val="2D5CE7"/>
        </a:accent6>
        <a:hlink>
          <a:srgbClr val="DC5900"/>
        </a:hlink>
        <a:folHlink>
          <a:srgbClr val="7979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2">
        <a:dk1>
          <a:srgbClr val="005FBE"/>
        </a:dk1>
        <a:lt1>
          <a:srgbClr val="FFFFDD"/>
        </a:lt1>
        <a:dk2>
          <a:srgbClr val="2C5884"/>
        </a:dk2>
        <a:lt2>
          <a:srgbClr val="C0C0C0"/>
        </a:lt2>
        <a:accent1>
          <a:srgbClr val="E9F7FF"/>
        </a:accent1>
        <a:accent2>
          <a:srgbClr val="F89400"/>
        </a:accent2>
        <a:accent3>
          <a:srgbClr val="FFFFEB"/>
        </a:accent3>
        <a:accent4>
          <a:srgbClr val="0050A2"/>
        </a:accent4>
        <a:accent5>
          <a:srgbClr val="F2FAFF"/>
        </a:accent5>
        <a:accent6>
          <a:srgbClr val="E18600"/>
        </a:accent6>
        <a:hlink>
          <a:srgbClr val="B20048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3">
        <a:dk1>
          <a:srgbClr val="5D5D8B"/>
        </a:dk1>
        <a:lt1>
          <a:srgbClr val="DAEADE"/>
        </a:lt1>
        <a:dk2>
          <a:srgbClr val="A25269"/>
        </a:dk2>
        <a:lt2>
          <a:srgbClr val="C0C0C0"/>
        </a:lt2>
        <a:accent1>
          <a:srgbClr val="FFFFDD"/>
        </a:accent1>
        <a:accent2>
          <a:srgbClr val="3399FF"/>
        </a:accent2>
        <a:accent3>
          <a:srgbClr val="EAF3EC"/>
        </a:accent3>
        <a:accent4>
          <a:srgbClr val="4E4E76"/>
        </a:accent4>
        <a:accent5>
          <a:srgbClr val="FFFFEB"/>
        </a:accent5>
        <a:accent6>
          <a:srgbClr val="2D8AE7"/>
        </a:accent6>
        <a:hlink>
          <a:srgbClr val="336699"/>
        </a:hlink>
        <a:folHlink>
          <a:srgbClr val="F08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4">
        <a:dk1>
          <a:srgbClr val="006666"/>
        </a:dk1>
        <a:lt1>
          <a:srgbClr val="CCECFF"/>
        </a:lt1>
        <a:dk2>
          <a:srgbClr val="336699"/>
        </a:dk2>
        <a:lt2>
          <a:srgbClr val="C0C0C0"/>
        </a:lt2>
        <a:accent1>
          <a:srgbClr val="FFFFCC"/>
        </a:accent1>
        <a:accent2>
          <a:srgbClr val="FF6600"/>
        </a:accent2>
        <a:accent3>
          <a:srgbClr val="E2F4FF"/>
        </a:accent3>
        <a:accent4>
          <a:srgbClr val="005656"/>
        </a:accent4>
        <a:accent5>
          <a:srgbClr val="FFFFE2"/>
        </a:accent5>
        <a:accent6>
          <a:srgbClr val="E75C00"/>
        </a:accent6>
        <a:hlink>
          <a:srgbClr val="0066FF"/>
        </a:hlink>
        <a:folHlink>
          <a:srgbClr val="BE547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5">
        <a:dk1>
          <a:srgbClr val="0033CC"/>
        </a:dk1>
        <a:lt1>
          <a:srgbClr val="FFE9E9"/>
        </a:lt1>
        <a:dk2>
          <a:srgbClr val="000000"/>
        </a:dk2>
        <a:lt2>
          <a:srgbClr val="C0C0C0"/>
        </a:lt2>
        <a:accent1>
          <a:srgbClr val="D5E5DB"/>
        </a:accent1>
        <a:accent2>
          <a:srgbClr val="3366FF"/>
        </a:accent2>
        <a:accent3>
          <a:srgbClr val="FFF2F2"/>
        </a:accent3>
        <a:accent4>
          <a:srgbClr val="002AAE"/>
        </a:accent4>
        <a:accent5>
          <a:srgbClr val="E7F0EA"/>
        </a:accent5>
        <a:accent6>
          <a:srgbClr val="2D5CE7"/>
        </a:accent6>
        <a:hlink>
          <a:srgbClr val="FF9900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6">
        <a:dk1>
          <a:srgbClr val="336699"/>
        </a:dk1>
        <a:lt1>
          <a:srgbClr val="F4E9E0"/>
        </a:lt1>
        <a:dk2>
          <a:srgbClr val="DC5900"/>
        </a:dk2>
        <a:lt2>
          <a:srgbClr val="C0C0C0"/>
        </a:lt2>
        <a:accent1>
          <a:srgbClr val="E4E4E4"/>
        </a:accent1>
        <a:accent2>
          <a:srgbClr val="3399FF"/>
        </a:accent2>
        <a:accent3>
          <a:srgbClr val="F8F2ED"/>
        </a:accent3>
        <a:accent4>
          <a:srgbClr val="2A5682"/>
        </a:accent4>
        <a:accent5>
          <a:srgbClr val="EFEFEF"/>
        </a:accent5>
        <a:accent6>
          <a:srgbClr val="2D8AE7"/>
        </a:accent6>
        <a:hlink>
          <a:srgbClr val="CC0066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7">
        <a:dk1>
          <a:srgbClr val="CC3300"/>
        </a:dk1>
        <a:lt1>
          <a:srgbClr val="E5E5FF"/>
        </a:lt1>
        <a:dk2>
          <a:srgbClr val="565680"/>
        </a:dk2>
        <a:lt2>
          <a:srgbClr val="C0C0C0"/>
        </a:lt2>
        <a:accent1>
          <a:srgbClr val="E6E4EC"/>
        </a:accent1>
        <a:accent2>
          <a:srgbClr val="0066CC"/>
        </a:accent2>
        <a:accent3>
          <a:srgbClr val="F0F0FF"/>
        </a:accent3>
        <a:accent4>
          <a:srgbClr val="AE2A00"/>
        </a:accent4>
        <a:accent5>
          <a:srgbClr val="F0EFF4"/>
        </a:accent5>
        <a:accent6>
          <a:srgbClr val="005CB9"/>
        </a:accent6>
        <a:hlink>
          <a:srgbClr val="008080"/>
        </a:hlink>
        <a:folHlink>
          <a:srgbClr val="7B7B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8">
        <a:dk1>
          <a:srgbClr val="000099"/>
        </a:dk1>
        <a:lt1>
          <a:srgbClr val="FFE2C5"/>
        </a:lt1>
        <a:dk2>
          <a:srgbClr val="007D7A"/>
        </a:dk2>
        <a:lt2>
          <a:srgbClr val="C0C0C0"/>
        </a:lt2>
        <a:accent1>
          <a:srgbClr val="EAEAEA"/>
        </a:accent1>
        <a:accent2>
          <a:srgbClr val="B26EB4"/>
        </a:accent2>
        <a:accent3>
          <a:srgbClr val="FFEEDF"/>
        </a:accent3>
        <a:accent4>
          <a:srgbClr val="000082"/>
        </a:accent4>
        <a:accent5>
          <a:srgbClr val="F3F3F3"/>
        </a:accent5>
        <a:accent6>
          <a:srgbClr val="A163A3"/>
        </a:accent6>
        <a:hlink>
          <a:srgbClr val="CC3300"/>
        </a:hlink>
        <a:folHlink>
          <a:srgbClr val="0088E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CDESIGNL</Template>
  <TotalTime>2755</TotalTime>
  <Words>801</Words>
  <Application>Microsoft Office PowerPoint</Application>
  <PresentationFormat>全屏显示(4:3)</PresentationFormat>
  <Paragraphs>69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1" baseType="lpstr">
      <vt:lpstr>隶书</vt:lpstr>
      <vt:lpstr>宋体</vt:lpstr>
      <vt:lpstr>幼圆</vt:lpstr>
      <vt:lpstr>Arial</vt:lpstr>
      <vt:lpstr>Times New Roman</vt:lpstr>
      <vt:lpstr>Wingdings</vt:lpstr>
      <vt:lpstr>诗情画意</vt:lpstr>
      <vt:lpstr>任务1 流行性感冒防治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lizuwen</dc:creator>
  <cp:lastModifiedBy>FKL</cp:lastModifiedBy>
  <cp:revision>155</cp:revision>
  <cp:lastPrinted>1601-01-01T00:00:00Z</cp:lastPrinted>
  <dcterms:created xsi:type="dcterms:W3CDTF">1601-01-01T00:00:00Z</dcterms:created>
  <dcterms:modified xsi:type="dcterms:W3CDTF">2021-02-09T15:26:39Z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