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315" r:id="rId5"/>
    <p:sldId id="321" r:id="rId6"/>
    <p:sldId id="316" r:id="rId7"/>
    <p:sldId id="317" r:id="rId8"/>
    <p:sldId id="318" r:id="rId9"/>
    <p:sldId id="280" r:id="rId10"/>
    <p:sldId id="285" r:id="rId11"/>
    <p:sldId id="286" r:id="rId12"/>
    <p:sldId id="288" r:id="rId13"/>
    <p:sldId id="289" r:id="rId14"/>
    <p:sldId id="290" r:id="rId15"/>
    <p:sldId id="293" r:id="rId16"/>
    <p:sldId id="295" r:id="rId17"/>
    <p:sldId id="297" r:id="rId18"/>
    <p:sldId id="299" r:id="rId19"/>
    <p:sldId id="301" r:id="rId20"/>
    <p:sldId id="302" r:id="rId21"/>
    <p:sldId id="304" r:id="rId22"/>
    <p:sldId id="306" r:id="rId23"/>
    <p:sldId id="307" r:id="rId24"/>
    <p:sldId id="309" r:id="rId25"/>
    <p:sldId id="320" r:id="rId26"/>
    <p:sldId id="312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858" autoAdjust="0"/>
  </p:normalViewPr>
  <p:slideViewPr>
    <p:cSldViewPr>
      <p:cViewPr varScale="1">
        <p:scale>
          <a:sx n="97" d="100"/>
          <a:sy n="97" d="100"/>
        </p:scale>
        <p:origin x="7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8626475" y="636588"/>
            <a:ext cx="517525" cy="4392612"/>
            <a:chOff x="5404" y="401"/>
            <a:chExt cx="339" cy="2879"/>
          </a:xfrm>
        </p:grpSpPr>
        <p:sp>
          <p:nvSpPr>
            <p:cNvPr id="6" name="Freeform 4"/>
            <p:cNvSpPr>
              <a:spLocks/>
            </p:cNvSpPr>
            <p:nvPr userDrawn="1"/>
          </p:nvSpPr>
          <p:spPr bwMode="auto">
            <a:xfrm>
              <a:off x="5404" y="401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5404" y="1160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404" y="1919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404" y="2678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0" name="Freeform 8"/>
          <p:cNvSpPr>
            <a:spLocks noEditPoints="1"/>
          </p:cNvSpPr>
          <p:nvPr/>
        </p:nvSpPr>
        <p:spPr bwMode="auto">
          <a:xfrm>
            <a:off x="0" y="5387975"/>
            <a:ext cx="1524000" cy="14652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3737" name="Rectangle 9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2209800"/>
            <a:ext cx="7772400" cy="1143000"/>
          </a:xfrm>
        </p:spPr>
        <p:txBody>
          <a:bodyPr/>
          <a:lstStyle>
            <a:lvl1pPr>
              <a:defRPr>
                <a:ea typeface="黑体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73738" name="Rectangle 10"/>
          <p:cNvSpPr>
            <a:spLocks noGrp="1" noRot="1" noChangeArrowheads="1"/>
          </p:cNvSpPr>
          <p:nvPr>
            <p:ph type="subTitle" idx="1"/>
          </p:nvPr>
        </p:nvSpPr>
        <p:spPr>
          <a:xfrm>
            <a:off x="1600200" y="38100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b="1"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382EB2-7BE7-4DDF-B756-CE339ED2E6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>
        <p:tmplLst>
          <p:tmpl lvl="1">
            <p:tnLst>
              <p:par>
                <p:cTn presetID="9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13145-5138-4C92-A582-7C0D9D92A5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228600"/>
            <a:ext cx="2135187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6338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14029-C75E-47B4-A899-51861E31E3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1625" y="228600"/>
            <a:ext cx="8543925" cy="5870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B0A24-4C41-48F8-916E-39A712C199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304800" y="1600200"/>
            <a:ext cx="4194175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600200"/>
            <a:ext cx="4194175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AD803-5B0A-47A6-AFBC-D73F308EDB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 dirty="0"/>
              <a:t>‹#›</a:t>
            </a:fld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50197933"/>
      </p:ext>
    </p:extLst>
  </p:cSld>
  <p:clrMapOvr>
    <a:masterClrMapping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9A905-B0C1-4862-8A5A-8B7ED4E4E1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98085-2ADF-4F2D-A74D-1B0AC60F82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C2460-DC6B-4AA8-AEAD-ADF7F92DA9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E6FFB-AB03-4F38-85EA-8C07D45B41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40EAF-78B9-45A6-96C1-52B2F04767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72FDE-481D-4062-8B2A-192967B870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D5C98-5808-433F-92B5-9E6E0C3197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EB094-CA94-4322-BD00-AA89CD359F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reeform 2"/>
          <p:cNvSpPr>
            <a:spLocks noEditPoints="1"/>
          </p:cNvSpPr>
          <p:nvPr/>
        </p:nvSpPr>
        <p:spPr bwMode="auto">
          <a:xfrm rot="5400000">
            <a:off x="-16668" y="16668"/>
            <a:ext cx="914400" cy="8810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8763000" y="4127500"/>
            <a:ext cx="381000" cy="2730500"/>
            <a:chOff x="4896" y="1758"/>
            <a:chExt cx="212" cy="1720"/>
          </a:xfrm>
        </p:grpSpPr>
        <p:sp>
          <p:nvSpPr>
            <p:cNvPr id="72708" name="Freeform 4"/>
            <p:cNvSpPr>
              <a:spLocks/>
            </p:cNvSpPr>
            <p:nvPr userDrawn="1"/>
          </p:nvSpPr>
          <p:spPr bwMode="auto">
            <a:xfrm>
              <a:off x="4896" y="1758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09" name="Freeform 5"/>
            <p:cNvSpPr>
              <a:spLocks/>
            </p:cNvSpPr>
            <p:nvPr userDrawn="1"/>
          </p:nvSpPr>
          <p:spPr bwMode="auto">
            <a:xfrm>
              <a:off x="4896" y="2212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10" name="Freeform 6"/>
            <p:cNvSpPr>
              <a:spLocks/>
            </p:cNvSpPr>
            <p:nvPr userDrawn="1"/>
          </p:nvSpPr>
          <p:spPr bwMode="auto">
            <a:xfrm>
              <a:off x="4896" y="2666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11" name="Freeform 7"/>
            <p:cNvSpPr>
              <a:spLocks/>
            </p:cNvSpPr>
            <p:nvPr userDrawn="1"/>
          </p:nvSpPr>
          <p:spPr bwMode="auto">
            <a:xfrm>
              <a:off x="4896" y="3120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28" name="Group 8"/>
          <p:cNvGrpSpPr>
            <a:grpSpLocks/>
          </p:cNvGrpSpPr>
          <p:nvPr/>
        </p:nvGrpSpPr>
        <p:grpSpPr bwMode="auto">
          <a:xfrm>
            <a:off x="22225" y="6569075"/>
            <a:ext cx="2854325" cy="288925"/>
            <a:chOff x="14" y="4138"/>
            <a:chExt cx="1798" cy="182"/>
          </a:xfrm>
        </p:grpSpPr>
        <p:sp>
          <p:nvSpPr>
            <p:cNvPr id="72713" name="Freeform 9"/>
            <p:cNvSpPr>
              <a:spLocks/>
            </p:cNvSpPr>
            <p:nvPr/>
          </p:nvSpPr>
          <p:spPr bwMode="auto">
            <a:xfrm>
              <a:off x="1438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14" name="Freeform 10"/>
            <p:cNvSpPr>
              <a:spLocks/>
            </p:cNvSpPr>
            <p:nvPr/>
          </p:nvSpPr>
          <p:spPr bwMode="auto">
            <a:xfrm>
              <a:off x="972" y="4138"/>
              <a:ext cx="375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15" name="Freeform 11"/>
            <p:cNvSpPr>
              <a:spLocks/>
            </p:cNvSpPr>
            <p:nvPr/>
          </p:nvSpPr>
          <p:spPr bwMode="auto">
            <a:xfrm>
              <a:off x="493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2716" name="Freeform 12"/>
            <p:cNvSpPr>
              <a:spLocks/>
            </p:cNvSpPr>
            <p:nvPr/>
          </p:nvSpPr>
          <p:spPr bwMode="auto">
            <a:xfrm>
              <a:off x="14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7271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14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72719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272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DC2A033-286C-4B11-BEB4-5ED7B0D7BF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6" r:id="rId14"/>
  </p:sldLayoutIdLst>
  <p:transition spd="med">
    <p:wipe dir="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itchFamily="18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 2" pitchFamily="18" charset="2"/>
        <a:buChar char="®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3568" y="908720"/>
            <a:ext cx="7786687" cy="1147763"/>
          </a:xfrm>
        </p:spPr>
        <p:txBody>
          <a:bodyPr/>
          <a:lstStyle/>
          <a:p>
            <a:pPr eaLnBrk="1" hangingPunct="1"/>
            <a:r>
              <a:rPr lang="zh-CN" altLang="en-US" b="1" dirty="0" smtClean="0">
                <a:effectLst/>
                <a:ea typeface="黑体" pitchFamily="49" charset="-122"/>
              </a:rPr>
              <a:t>任务</a:t>
            </a:r>
            <a:r>
              <a:rPr lang="en-US" altLang="zh-CN" b="1" dirty="0" smtClean="0">
                <a:effectLst/>
                <a:ea typeface="黑体" pitchFamily="49" charset="-122"/>
              </a:rPr>
              <a:t>1  </a:t>
            </a:r>
            <a:r>
              <a:rPr lang="zh-CN" altLang="en-US" b="1" dirty="0" smtClean="0">
                <a:effectLst/>
                <a:ea typeface="黑体" pitchFamily="49" charset="-122"/>
              </a:rPr>
              <a:t>蛋鸭生产</a:t>
            </a:r>
            <a:endParaRPr lang="zh-CN" altLang="en-US" sz="4000" dirty="0" smtClean="0">
              <a:effectLst/>
              <a:ea typeface="黑体" pitchFamily="49" charset="-122"/>
            </a:endParaRPr>
          </a:p>
        </p:txBody>
      </p:sp>
      <p:pic>
        <p:nvPicPr>
          <p:cNvPr id="3078" name="Picture 6" descr="2011122914351447391"/>
          <p:cNvPicPr>
            <a:picLocks noChangeAspect="1" noChangeArrowheads="1"/>
          </p:cNvPicPr>
          <p:nvPr/>
        </p:nvPicPr>
        <p:blipFill>
          <a:blip r:embed="rId2" cstate="print"/>
          <a:srcRect t="15044"/>
          <a:stretch>
            <a:fillRect/>
          </a:stretch>
        </p:blipFill>
        <p:spPr bwMode="auto">
          <a:xfrm>
            <a:off x="683568" y="2708920"/>
            <a:ext cx="2766949" cy="2120311"/>
          </a:xfrm>
          <a:prstGeom prst="ellipse">
            <a:avLst/>
          </a:prstGeom>
          <a:ln w="12700" cap="rnd">
            <a:solidFill>
              <a:srgbClr val="FFFF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80" name="Picture 8" descr="b2011102114395908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08920"/>
            <a:ext cx="2736997" cy="2160240"/>
          </a:xfrm>
          <a:prstGeom prst="ellipse">
            <a:avLst/>
          </a:prstGeom>
          <a:ln w="12700" cap="rnd">
            <a:solidFill>
              <a:srgbClr val="FFFF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82" name="Picture 10" descr="U2596P1T468D8681F10829DT201003021537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636912"/>
            <a:ext cx="2926801" cy="2160240"/>
          </a:xfrm>
          <a:prstGeom prst="ellipse">
            <a:avLst/>
          </a:prstGeom>
          <a:ln w="12700" cap="rnd">
            <a:solidFill>
              <a:srgbClr val="FFFF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600" y="0"/>
            <a:ext cx="4486399" cy="750912"/>
          </a:xfrm>
        </p:spPr>
        <p:txBody>
          <a:bodyPr/>
          <a:lstStyle/>
          <a:p>
            <a:pPr algn="l"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二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育成鸭的饲养方式</a:t>
            </a:r>
            <a:r>
              <a:rPr lang="zh-CN" altLang="en-US" dirty="0" smtClean="0"/>
              <a:t> 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7176" y="836712"/>
            <a:ext cx="8540750" cy="1944216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ClrTx/>
              <a:buNone/>
            </a:pPr>
            <a:r>
              <a:rPr lang="en-US" altLang="zh-CN" sz="2800" b="1" dirty="0" smtClean="0"/>
              <a:t>1.</a:t>
            </a:r>
            <a:r>
              <a:rPr lang="zh-CN" altLang="en-US" sz="2800" b="1" dirty="0" smtClean="0"/>
              <a:t>放牧饲养。</a:t>
            </a:r>
          </a:p>
          <a:p>
            <a:pPr eaLnBrk="1" hangingPunct="1">
              <a:buClrTx/>
            </a:pPr>
            <a:r>
              <a:rPr lang="zh-CN" altLang="en-US" sz="2400" b="1" dirty="0" smtClean="0"/>
              <a:t>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我国传统的饲养方式。</a:t>
            </a:r>
          </a:p>
          <a:p>
            <a:pPr eaLnBrk="1" hangingPunct="1"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节约大量饲料，降低成本，同时鸭群锻炼，增强鸭的体质。</a:t>
            </a:r>
            <a:endParaRPr lang="zh-CN" altLang="en-US" sz="2800" dirty="0" smtClean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9702" name="Picture 6" descr="20103271434287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715" y="3079750"/>
            <a:ext cx="4859338" cy="3644900"/>
          </a:xfrm>
          <a:prstGeom prst="rect">
            <a:avLst/>
          </a:prstGeom>
          <a:noFill/>
        </p:spPr>
      </p:pic>
      <p:pic>
        <p:nvPicPr>
          <p:cNvPr id="29706" name="Picture 10" descr="201054976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924944"/>
            <a:ext cx="5580062" cy="3671887"/>
          </a:xfrm>
          <a:prstGeom prst="rect">
            <a:avLst/>
          </a:prstGeom>
          <a:noFill/>
        </p:spPr>
      </p:pic>
      <p:pic>
        <p:nvPicPr>
          <p:cNvPr id="29707" name="Picture 11" descr="3-09112Q512195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2" y="2946400"/>
            <a:ext cx="8353425" cy="3911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1520" y="476672"/>
            <a:ext cx="8712968" cy="2376264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ClrTx/>
              <a:buNone/>
            </a:pPr>
            <a:r>
              <a:rPr lang="en-US" altLang="zh-CN" sz="2800" b="1" dirty="0" smtClean="0"/>
              <a:t>   2.</a:t>
            </a:r>
            <a:r>
              <a:rPr lang="zh-CN" altLang="en-US" sz="2800" b="1" dirty="0" smtClean="0"/>
              <a:t>全舍饲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整个饲养过程始终在鸭舍内进行，称为全舍饲圈养或关养。</a:t>
            </a:r>
            <a:br>
              <a:rPr lang="zh-CN" altLang="en-US" sz="2400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一般鸭舍内采用厚垫草（料）饲养，或是网状地面饲养。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优点：人为地控制饲养环境，受自然界因素制约较少，减少寄生虫病和传染病感染的机会。</a:t>
            </a:r>
            <a:endParaRPr lang="en-US" altLang="zh-CN" sz="3600" dirty="0" smtClean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0725" name="Picture 5" descr="20088858982999"/>
          <p:cNvPicPr>
            <a:picLocks noChangeAspect="1" noChangeArrowheads="1"/>
          </p:cNvPicPr>
          <p:nvPr/>
        </p:nvPicPr>
        <p:blipFill>
          <a:blip r:embed="rId2" cstate="print"/>
          <a:srcRect t="4298"/>
          <a:stretch>
            <a:fillRect/>
          </a:stretch>
        </p:blipFill>
        <p:spPr bwMode="auto">
          <a:xfrm>
            <a:off x="3851920" y="3141663"/>
            <a:ext cx="5219700" cy="340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0727" name="Picture 7" descr="433823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1663"/>
            <a:ext cx="4572000" cy="3433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23528" y="404813"/>
            <a:ext cx="8641085" cy="2664147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800" b="1" dirty="0" smtClean="0"/>
              <a:t> 3.</a:t>
            </a:r>
            <a:r>
              <a:rPr lang="zh-CN" altLang="en-US" sz="2800" b="1" dirty="0" smtClean="0"/>
              <a:t>半舍饲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鸭群饲养固定在鸭舍、陆上运动场和水上运动场。吃食、饮水可设在舍内，或舍外。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优点：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减少疾病传染源，便于科学饲养管理。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这种饲养方式一般与养鱼的鱼塘结合一起，形成一个良性循环。</a:t>
            </a:r>
            <a:r>
              <a:rPr lang="zh-CN" altLang="en-US" sz="2400" b="1" dirty="0" smtClean="0"/>
              <a:t/>
            </a:r>
            <a:br>
              <a:rPr lang="zh-CN" altLang="en-US" sz="2400" b="1" dirty="0" smtClean="0"/>
            </a:br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zh-CN" altLang="en-US" dirty="0" smtClean="0"/>
          </a:p>
        </p:txBody>
      </p:sp>
      <p:pic>
        <p:nvPicPr>
          <p:cNvPr id="32772" name="Picture 4" descr="鸭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00438"/>
            <a:ext cx="3744912" cy="306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20090817073941943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216" y="3501008"/>
            <a:ext cx="4536256" cy="3039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6" name="Picture 8" descr="5300508_230930208757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140968"/>
            <a:ext cx="5544021" cy="3643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3608" y="260648"/>
            <a:ext cx="4414391" cy="576064"/>
          </a:xfrm>
        </p:spPr>
        <p:txBody>
          <a:bodyPr/>
          <a:lstStyle/>
          <a:p>
            <a:pPr algn="l"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三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育成鸭的饲养管理</a:t>
            </a:r>
            <a:endParaRPr lang="zh-CN" altLang="en-US" sz="4000" dirty="0" smtClean="0">
              <a:effectLst/>
            </a:endParaRP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528" y="980728"/>
            <a:ext cx="8540750" cy="2663502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ClrTx/>
              <a:buNone/>
            </a:pPr>
            <a:r>
              <a:rPr lang="en-US" altLang="zh-CN" sz="2400" b="1" dirty="0" smtClean="0"/>
              <a:t>1.</a:t>
            </a:r>
            <a:r>
              <a:rPr lang="zh-CN" altLang="en-US" sz="2400" b="1" dirty="0" smtClean="0"/>
              <a:t>饲料与营养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营养水平宜低不宜高，饲料宜粗不宜精，目的是使育成鸭得到充分锻炼，使蛋鸭长好骨架。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因此，代谢能只能含有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11297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11506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千焦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千克，蛋白质为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15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％～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％。</a:t>
            </a:r>
          </a:p>
        </p:txBody>
      </p:sp>
      <p:pic>
        <p:nvPicPr>
          <p:cNvPr id="33798" name="Picture 6" descr="http://www.yawin.cn/upfiles/20081124834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284984"/>
            <a:ext cx="4762500" cy="3171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92125" y="116632"/>
            <a:ext cx="8713663" cy="2160662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ClrTx/>
              <a:buNone/>
            </a:pPr>
            <a:r>
              <a:rPr lang="en-US" altLang="zh-CN" sz="2400" b="1" dirty="0" smtClean="0"/>
              <a:t>2.</a:t>
            </a:r>
            <a:r>
              <a:rPr lang="zh-CN" altLang="en-US" sz="2400" b="1" dirty="0" smtClean="0"/>
              <a:t>限制饲喂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放牧鸭群由于运动量大，能量消耗也较大，每天不停地觅食就是很好地限喂过程。圈养和半圈养鸭的饲喂一般从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周龄开始，到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周龄结束。</a:t>
            </a:r>
          </a:p>
        </p:txBody>
      </p:sp>
      <p:pic>
        <p:nvPicPr>
          <p:cNvPr id="34821" name="Picture 5" descr="http://www.yh360.net/fbyzxh/cp/html/images/1305105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5112568" cy="38344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823" name="Picture 7" descr="http://xnc.zjnm.cn/uploadFiles/2008-10/1223216145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06896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0825" y="333375"/>
            <a:ext cx="8713788" cy="5255865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/>
              <a:t>3.</a:t>
            </a:r>
            <a:r>
              <a:rPr lang="zh-CN" altLang="en-US" sz="2400" b="1" dirty="0" smtClean="0"/>
              <a:t>分群与密度 </a:t>
            </a:r>
            <a:br>
              <a:rPr lang="zh-CN" altLang="en-US" sz="2400" b="1" dirty="0" smtClean="0"/>
            </a:br>
            <a:r>
              <a:rPr lang="zh-CN" altLang="en-US" sz="2400" b="1" dirty="0" smtClean="0"/>
              <a:t>   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按体重大小、强弱和公母分群饲养，一般放牧时每群为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500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1000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只，而舍饲鸭主要分成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200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300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只为一小栏分开饲养。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密度：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周龄，地面养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15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只/m</a:t>
            </a:r>
            <a:r>
              <a:rPr lang="zh-CN" altLang="en-US" sz="2400" b="1" baseline="300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左右，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9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12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周龄，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12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只/m</a:t>
            </a:r>
            <a:r>
              <a:rPr lang="zh-CN" altLang="en-US" sz="2400" b="1" baseline="300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左右，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13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周龄</a:t>
            </a:r>
            <a:r>
              <a:rPr lang="en-US" altLang="x-none" sz="2400" b="1" dirty="0"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只/m</a:t>
            </a:r>
            <a:r>
              <a:rPr lang="zh-CN" altLang="en-US" sz="2400" b="1" baseline="300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左右。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en-US" altLang="zh-CN" sz="2400" b="1" dirty="0" smtClean="0"/>
              <a:t>4.</a:t>
            </a:r>
            <a:r>
              <a:rPr lang="zh-CN" altLang="en-US" sz="2400" b="1" dirty="0" smtClean="0"/>
              <a:t>光照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光照的长短与强弱也是控制性成熟的方法之一。</a:t>
            </a:r>
            <a:br>
              <a:rPr lang="zh-CN" altLang="en-US" sz="2400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育成鸭的光照时间宜短不宜长。有条件的鸭场，育成鸭于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周龄起，每天光照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小时。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130000"/>
              </a:lnSpc>
            </a:pPr>
            <a:endParaRPr lang="zh-CN" altLang="en-US" sz="2400" b="1" dirty="0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3608" y="260648"/>
            <a:ext cx="5494511" cy="680120"/>
          </a:xfrm>
        </p:spPr>
        <p:txBody>
          <a:bodyPr/>
          <a:lstStyle/>
          <a:p>
            <a:pPr eaLnBrk="1" hangingPunct="1"/>
            <a:r>
              <a:rPr lang="zh-CN" altLang="en-US" sz="3200" b="1" dirty="0" smtClean="0">
                <a:effectLst/>
                <a:ea typeface="黑体" pitchFamily="49" charset="-122"/>
              </a:rPr>
              <a:t>三、产蛋鸭和种鸭的饲养管理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052513"/>
            <a:ext cx="8666162" cy="4320703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产蛋鸭的特点</a:t>
            </a:r>
          </a:p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en-US" altLang="zh-CN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失去就巢性（最大特点）。</a:t>
            </a:r>
          </a:p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en-US" altLang="zh-CN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觅食能力强。</a:t>
            </a:r>
          </a:p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en-US" altLang="zh-CN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性情温驯。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在鸭舍内，安静地休息、睡觉，不到处乱跑乱叫。</a:t>
            </a:r>
          </a:p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en-US" altLang="zh-CN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生活和产蛋的规律性很强。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在正常情况下，产蛋时间总是在下半夜。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600" y="188640"/>
            <a:ext cx="5134471" cy="752128"/>
          </a:xfrm>
        </p:spPr>
        <p:txBody>
          <a:bodyPr/>
          <a:lstStyle/>
          <a:p>
            <a:pPr algn="l"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二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产蛋鸭的环境条件要求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981075"/>
            <a:ext cx="8540750" cy="3240013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饲养方式    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产蛋鸭饲养方式包括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放牧、全舍饲、半舍饲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三种。半舍饲方式最为多见，而笼养极少见到。</a:t>
            </a:r>
          </a:p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温度    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鸭对外界环境温度的变化，有一定的适应范围，成年鸭适宜的环境温度是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27℃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 </a:t>
            </a:r>
          </a:p>
          <a:p>
            <a:pPr eaLnBrk="1" hangingPunct="1"/>
            <a:endParaRPr lang="en-US" altLang="zh-CN" dirty="0" smtClean="0"/>
          </a:p>
        </p:txBody>
      </p:sp>
      <p:pic>
        <p:nvPicPr>
          <p:cNvPr id="41990" name="Picture 6" descr="http://ynszxc.gov.cn/uploadfile/D_1/D_2/D_107/D_111/D_11463/classimage/pic_20071016092238_f1c61782-af28-42d4-abfe-1f5460304f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987061"/>
            <a:ext cx="3672408" cy="275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2" name="Picture 8" descr="http://www.rongzhou.gov.cn/news/Articles/UploadFile/2009/9/11/200991118433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05064"/>
            <a:ext cx="3960440" cy="2655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1520" y="332656"/>
            <a:ext cx="8675688" cy="5576888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 3.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光照 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光照时间从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17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19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周龄就可以逐步开始加长，直至到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22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周龄后，达到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17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小时为止，以后维持在这个水平上。</a:t>
            </a:r>
          </a:p>
          <a:p>
            <a:pPr eaLnBrk="1" hangingPunct="1"/>
            <a:endParaRPr lang="zh-CN" altLang="en-US" sz="2400" b="1" dirty="0" smtClean="0"/>
          </a:p>
        </p:txBody>
      </p:sp>
      <p:graphicFrame>
        <p:nvGraphicFramePr>
          <p:cNvPr id="44036" name="Group 4"/>
          <p:cNvGraphicFramePr>
            <a:graphicFrameLocks noGrp="1"/>
          </p:cNvGraphicFramePr>
          <p:nvPr/>
        </p:nvGraphicFramePr>
        <p:xfrm>
          <a:off x="395536" y="2348880"/>
          <a:ext cx="8135937" cy="3716973"/>
        </p:xfrm>
        <a:graphic>
          <a:graphicData uri="http://schemas.openxmlformats.org/drawingml/2006/table">
            <a:tbl>
              <a:tblPr/>
              <a:tblGrid>
                <a:gridCol w="2879725"/>
                <a:gridCol w="5256212"/>
              </a:tblGrid>
              <a:tr h="153988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蛋鸭的光照时间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349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周 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光照时间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8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16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或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8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8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10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小时或自然光照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17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或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19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～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每天均匀递增，直至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16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以后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稳定在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16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小时，临淘汰前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周可增加到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17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小时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99592" y="188640"/>
            <a:ext cx="6358607" cy="750912"/>
          </a:xfrm>
        </p:spPr>
        <p:txBody>
          <a:bodyPr/>
          <a:lstStyle/>
          <a:p>
            <a:pPr algn="l"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三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产蛋期的分期和饲养管理要点</a:t>
            </a:r>
            <a:r>
              <a:rPr lang="zh-CN" altLang="en-US" sz="3200" b="1" dirty="0" smtClean="0">
                <a:effectLst/>
              </a:rPr>
              <a:t> </a:t>
            </a:r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052513"/>
            <a:ext cx="8540750" cy="5256212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蛋鸭一般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150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日龄时产蛋率可达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％，至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日龄时可达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90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％以上，在正常饲养管理条件下，高产鸭群高峰期可维持到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450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日龄左右，以后逐渐下降。因此，产蛋鸭可分为以下四个阶段：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150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--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产蛋初期；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201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--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产蛋前期；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301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--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产蛋中期；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401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500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日龄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--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产蛋后期。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600" y="260648"/>
            <a:ext cx="3982343" cy="680120"/>
          </a:xfrm>
        </p:spPr>
        <p:txBody>
          <a:bodyPr/>
          <a:lstStyle/>
          <a:p>
            <a:pPr algn="l" eaLnBrk="1" hangingPunct="1"/>
            <a:r>
              <a:rPr lang="zh-CN" altLang="en-US" sz="3200" b="1" dirty="0" smtClean="0">
                <a:effectLst/>
                <a:ea typeface="黑体" pitchFamily="49" charset="-122"/>
              </a:rPr>
              <a:t>一、雏鸭的饲养管理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512" y="908050"/>
            <a:ext cx="8640960" cy="244894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雏鸭是指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0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周龄的鸭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刚出壳的雏鸭个体小，绒毛少，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体温调节能力差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，对外界环境的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适应性差，抵抗力弱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，若饲养管理不善，容易引起疾病，造成死亡。</a:t>
            </a:r>
          </a:p>
        </p:txBody>
      </p:sp>
      <p:pic>
        <p:nvPicPr>
          <p:cNvPr id="4102" name="Picture 6" descr="20090917_5238352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50801"/>
            <a:ext cx="4356036" cy="2902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pic_20071108011458_9bffe272-e1d3-40d0-9a7f-fa659e8f981f"/>
          <p:cNvPicPr>
            <a:picLocks noChangeAspect="1" noChangeArrowheads="1"/>
          </p:cNvPicPr>
          <p:nvPr/>
        </p:nvPicPr>
        <p:blipFill>
          <a:blip r:embed="rId3" cstate="print"/>
          <a:srcRect t="19913"/>
          <a:stretch>
            <a:fillRect/>
          </a:stretch>
        </p:blipFill>
        <p:spPr bwMode="auto">
          <a:xfrm>
            <a:off x="4210175" y="3550802"/>
            <a:ext cx="4796851" cy="288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95536" y="332656"/>
            <a:ext cx="8459788" cy="3240583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ClrTx/>
              <a:buNone/>
            </a:pPr>
            <a:r>
              <a:rPr lang="en-US" altLang="zh-CN" sz="2400" b="1" dirty="0" smtClean="0"/>
              <a:t>1.</a:t>
            </a:r>
            <a:r>
              <a:rPr lang="zh-CN" altLang="en-US" sz="2400" b="1" dirty="0" smtClean="0"/>
              <a:t>产蛋初期和前期 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吃饱吃好；饮水充足清洁；清洁栏舍；保持安静，减少应激；细心观察蛋重、蛋形、产蛋率、产蛋时间、鸭体重、羽毛、食欲及精神等的变化。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日平均光照不少于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14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小时，从短到长逐渐增加至每昼夜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 </a:t>
            </a:r>
          </a:p>
          <a:p>
            <a:pPr eaLnBrk="1" hangingPunct="1">
              <a:lnSpc>
                <a:spcPct val="140000"/>
              </a:lnSpc>
            </a:pPr>
            <a:endParaRPr lang="zh-CN" altLang="en-US" sz="2400" b="1" dirty="0" smtClean="0"/>
          </a:p>
        </p:txBody>
      </p:sp>
      <p:pic>
        <p:nvPicPr>
          <p:cNvPr id="48133" name="Picture 5" descr="http://www.ah.xinhuanet.com/news2005/2005-06/17/xin_360602170850328809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140968"/>
            <a:ext cx="5904656" cy="3542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23676" y="548680"/>
            <a:ext cx="8461375" cy="2664420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ClrTx/>
              <a:buNone/>
            </a:pPr>
            <a:r>
              <a:rPr lang="en-US" altLang="zh-CN" sz="2800" b="1" dirty="0" smtClean="0"/>
              <a:t>2.</a:t>
            </a:r>
            <a:r>
              <a:rPr lang="zh-CN" altLang="en-US" sz="2800" b="1" dirty="0" smtClean="0"/>
              <a:t>产蛋中期的饲养管理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目标是保持高产稳定。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饲料的营养浓度比上阶段略有提高，适当补钙。</a:t>
            </a:r>
          </a:p>
          <a:p>
            <a:pPr eaLnBrk="1" hangingPunct="1">
              <a:lnSpc>
                <a:spcPct val="14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每日光照时数可稳定在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小时</a:t>
            </a:r>
          </a:p>
          <a:p>
            <a:pPr eaLnBrk="1" hangingPunct="1">
              <a:lnSpc>
                <a:spcPct val="140000"/>
              </a:lnSpc>
              <a:buClrTx/>
            </a:pPr>
            <a:endParaRPr lang="zh-CN" altLang="en-US" sz="2400" b="1" dirty="0" smtClean="0"/>
          </a:p>
        </p:txBody>
      </p:sp>
      <p:pic>
        <p:nvPicPr>
          <p:cNvPr id="50180" name="Picture 4" descr="006ab63551443c52173a"/>
          <p:cNvPicPr>
            <a:picLocks noChangeAspect="1" noChangeArrowheads="1"/>
          </p:cNvPicPr>
          <p:nvPr/>
        </p:nvPicPr>
        <p:blipFill>
          <a:blip r:embed="rId2" cstate="print"/>
          <a:srcRect l="15584" t="12111" r="13542" b="12277"/>
          <a:stretch>
            <a:fillRect/>
          </a:stretch>
        </p:blipFill>
        <p:spPr bwMode="auto">
          <a:xfrm>
            <a:off x="395609" y="3213100"/>
            <a:ext cx="4032250" cy="322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1" name="Picture 5" descr="100819183694c984d01b7a52b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759" y="3284538"/>
            <a:ext cx="4176713" cy="3132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0825" y="692150"/>
            <a:ext cx="8713788" cy="3384922"/>
          </a:xfrm>
        </p:spPr>
        <p:txBody>
          <a:bodyPr/>
          <a:lstStyle/>
          <a:p>
            <a:pPr marL="0" indent="0" eaLnBrk="1" hangingPunct="1">
              <a:lnSpc>
                <a:spcPct val="140000"/>
              </a:lnSpc>
              <a:buNone/>
            </a:pPr>
            <a:r>
              <a:rPr lang="en-US" altLang="zh-CN" sz="2400" b="1" dirty="0" smtClean="0"/>
              <a:t>3.</a:t>
            </a:r>
            <a:r>
              <a:rPr lang="zh-CN" altLang="en-US" sz="2400" b="1" dirty="0" smtClean="0"/>
              <a:t>产蛋后期的饲养管理 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根据体重和产蛋率的变化确定饲料的质量和喂料量。     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观察蛋壳质量和蛋重的变化，若出现蛋壳质量下降，蛋重减轻时，可增补鱼肝油和无机盐添加剂。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多放少关，促进运动。</a:t>
            </a:r>
          </a:p>
          <a:p>
            <a:pPr>
              <a:lnSpc>
                <a:spcPct val="14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管理上每天保持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小时光照。</a:t>
            </a:r>
          </a:p>
        </p:txBody>
      </p:sp>
      <p:pic>
        <p:nvPicPr>
          <p:cNvPr id="52228" name="Picture 4" descr="o2010122211282774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7563"/>
            <a:ext cx="4249738" cy="314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9" name="Picture 5" descr="1112013961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4149080"/>
            <a:ext cx="3733800" cy="264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3608" y="188640"/>
            <a:ext cx="3910335" cy="824136"/>
          </a:xfrm>
        </p:spPr>
        <p:txBody>
          <a:bodyPr/>
          <a:lstStyle/>
          <a:p>
            <a:pPr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四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种鸭的饲养管理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052513"/>
            <a:ext cx="8540750" cy="4752751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我国蛋鸭产区习惯从秋鸭（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月下旬至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9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月孵出的雏鸭）中选留种鸭。</a:t>
            </a:r>
          </a:p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严格选择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公鸭生长发育良好，体格强壮，性器官发育健全，精液品质优良。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育成期公母鸭分群饲养，公鸭采用放牧为主的饲养方式，多活动，多锻炼。在配种前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天放入母鸭群中。为了提高种蛋的受精率，种公鸭应早于母鸭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个月孵出。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种公鸭习惯利用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年后淘汰。</a:t>
            </a:r>
            <a:endParaRPr lang="zh-CN" altLang="en-US" sz="2400" b="1" dirty="0" smtClean="0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1520" y="620688"/>
            <a:ext cx="8675688" cy="2232025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sz="2400" b="1" dirty="0" smtClean="0"/>
              <a:t>2.</a:t>
            </a:r>
            <a:r>
              <a:rPr lang="zh-CN" altLang="en-US" sz="2400" b="1" dirty="0" smtClean="0"/>
              <a:t>适合的公母性比例</a:t>
            </a:r>
          </a:p>
          <a:p>
            <a:pPr eaLnBrk="1" hangingPunct="1">
              <a:lnSpc>
                <a:spcPct val="13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早春和冬季，公母比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，夏、秋季公母比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25-30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。在配种季节，应随时观察公鸭配种表现，发现伤残的公鸭应及时调出补充。</a:t>
            </a:r>
            <a:r>
              <a:rPr lang="zh-CN" altLang="en-US" sz="2400" dirty="0" smtClean="0"/>
              <a:t/>
            </a:r>
            <a:br>
              <a:rPr lang="zh-CN" altLang="en-US" sz="2400" dirty="0" smtClean="0"/>
            </a:br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zh-CN" altLang="en-US" dirty="0" smtClean="0"/>
          </a:p>
        </p:txBody>
      </p:sp>
      <p:pic>
        <p:nvPicPr>
          <p:cNvPr id="55301" name="Picture 5" descr="http://www.my0538.com.cn/uploadfiles/user/1510/xc/201205/20120516204931839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068960"/>
            <a:ext cx="4968552" cy="3305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052513"/>
            <a:ext cx="8540750" cy="4498975"/>
          </a:xfrm>
        </p:spPr>
        <p:txBody>
          <a:bodyPr/>
          <a:lstStyle/>
          <a:p>
            <a:pPr marL="0" indent="0">
              <a:lnSpc>
                <a:spcPct val="130000"/>
              </a:lnSpc>
              <a:buClrTx/>
              <a:buNone/>
            </a:pPr>
            <a:r>
              <a:rPr lang="en-US" altLang="zh-CN" sz="2400" b="1" dirty="0" smtClean="0"/>
              <a:t>3.</a:t>
            </a:r>
            <a:r>
              <a:rPr lang="zh-CN" altLang="en-US" sz="2400" b="1" dirty="0" smtClean="0"/>
              <a:t>人工强制换羽</a:t>
            </a:r>
          </a:p>
          <a:p>
            <a:pPr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人工强制换羽可以调控产蛋季节，缩短休产时间，提高种蛋品质。</a:t>
            </a:r>
          </a:p>
          <a:p>
            <a:pPr marL="0" indent="0">
              <a:lnSpc>
                <a:spcPct val="130000"/>
              </a:lnSpc>
              <a:buClrTx/>
              <a:buNone/>
            </a:pPr>
            <a:r>
              <a:rPr lang="zh-CN" altLang="en-US" sz="2400" b="1" dirty="0" smtClean="0"/>
              <a:t>（</a:t>
            </a:r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）时期的选择 </a:t>
            </a:r>
          </a:p>
          <a:p>
            <a:pPr>
              <a:lnSpc>
                <a:spcPct val="130000"/>
              </a:lnSpc>
              <a:buClrTx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秋末冬初。此时种鸭群采取强制换羽，可使换羽休产期缩短在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个月以内，可为次年春季孵化提供优质种蛋，由于羽毛的长成，提高了种鸭越冬的抗寒能力，降低饲养成本。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23528" y="836712"/>
            <a:ext cx="8604250" cy="4896321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zh-CN" altLang="en-US" sz="2800" b="1" dirty="0" smtClean="0"/>
              <a:t>（</a:t>
            </a:r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）强制换羽方法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蛋鸭生产常用停料（停料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天，粗料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7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天），控光（舍内关养、遮光），拔羽（主、副翼羽、尾羽）等措施进行人工强制换羽。</a:t>
            </a:r>
          </a:p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zh-CN" altLang="en-US" sz="2800" b="1" dirty="0" smtClean="0"/>
              <a:t>（</a:t>
            </a:r>
            <a:r>
              <a:rPr lang="en-US" altLang="zh-CN" sz="2800" b="1" dirty="0" smtClean="0"/>
              <a:t>3</a:t>
            </a:r>
            <a:r>
              <a:rPr lang="zh-CN" altLang="en-US" sz="2800" b="1" dirty="0" smtClean="0"/>
              <a:t>）恢复期的饲养管理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拔羽后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天内避免烈日暴晒，保护毛囊组织，以利新羽的长出；逐步提高日粮营养水平，增加给饲量，促使恢复体力。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99592" y="188640"/>
            <a:ext cx="3406279" cy="864096"/>
          </a:xfrm>
        </p:spPr>
        <p:txBody>
          <a:bodyPr/>
          <a:lstStyle/>
          <a:p>
            <a:pPr algn="l" eaLnBrk="1" hangingPunct="1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雏鸭的来源</a:t>
            </a:r>
            <a:endParaRPr lang="zh-CN" altLang="en-US" sz="4000" dirty="0" smtClean="0">
              <a:effectLst/>
            </a:endParaRP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1520" y="1196752"/>
            <a:ext cx="5256708" cy="1224136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None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雏鸭应产自无疫情地区的种鸭。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140000"/>
              </a:lnSpc>
              <a:buNone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根据经济条件选择蛋鸭品种。</a:t>
            </a:r>
            <a:endParaRPr lang="zh-CN" altLang="en-US" sz="2800" dirty="0" smtClean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5126" name="Picture 6" descr="20090916_8395291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3737" y="1412776"/>
            <a:ext cx="3472632" cy="2306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2" name="Picture 12" descr="600121preview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8188" y="3573016"/>
            <a:ext cx="4500562" cy="299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3" name="Picture 13" descr="2011114221045605327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080989"/>
            <a:ext cx="4535487" cy="340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576" y="188640"/>
            <a:ext cx="4126359" cy="608112"/>
          </a:xfrm>
          <a:noFill/>
          <a:ln/>
        </p:spPr>
        <p:txBody>
          <a:bodyPr/>
          <a:lstStyle/>
          <a:p>
            <a:pPr algn="l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二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育雏季节的选择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052513"/>
            <a:ext cx="5329238" cy="21605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关养或圈养方式，原则上一年四季均可饲养。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全期或部分靠放牧，要根据自然条件来安排。</a:t>
            </a:r>
          </a:p>
        </p:txBody>
      </p:sp>
      <p:pic>
        <p:nvPicPr>
          <p:cNvPr id="74759" name="Picture 7" descr="576321_200963141730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8960"/>
            <a:ext cx="4762500" cy="357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762" name="Picture 10" descr="1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1053083"/>
            <a:ext cx="3743457" cy="2807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764" name="Picture 12" descr="336160418_1931879204"/>
          <p:cNvPicPr>
            <a:picLocks noChangeAspect="1" noChangeArrowheads="1"/>
          </p:cNvPicPr>
          <p:nvPr/>
        </p:nvPicPr>
        <p:blipFill>
          <a:blip r:embed="rId4" cstate="print"/>
          <a:srcRect l="3792" t="2757" r="3583" b="8272"/>
          <a:stretch>
            <a:fillRect/>
          </a:stretch>
        </p:blipFill>
        <p:spPr bwMode="auto">
          <a:xfrm>
            <a:off x="4860032" y="3916810"/>
            <a:ext cx="4104580" cy="2680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9217"/>
          <p:cNvSpPr>
            <a:spLocks noGrp="1" noRot="1"/>
          </p:cNvSpPr>
          <p:nvPr>
            <p:ph type="title"/>
          </p:nvPr>
        </p:nvSpPr>
        <p:spPr>
          <a:xfrm>
            <a:off x="3203848" y="260648"/>
            <a:ext cx="2542183" cy="752128"/>
          </a:xfrm>
        </p:spPr>
        <p:txBody>
          <a:bodyPr anchor="ctr"/>
          <a:lstStyle/>
          <a:p>
            <a:pPr algn="l" eaLnBrk="1" hangingPunct="1"/>
            <a:r>
              <a:rPr lang="zh-CN" altLang="en-US" sz="3200" b="1" dirty="0">
                <a:effectLst/>
                <a:latin typeface="黑体" pitchFamily="49" charset="-122"/>
                <a:ea typeface="黑体" pitchFamily="49" charset="-122"/>
              </a:rPr>
              <a:t>雏鸭分类</a:t>
            </a:r>
          </a:p>
        </p:txBody>
      </p:sp>
      <p:graphicFrame>
        <p:nvGraphicFramePr>
          <p:cNvPr id="9219" name="表格占位符 921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28458779"/>
              </p:ext>
            </p:extLst>
          </p:nvPr>
        </p:nvGraphicFramePr>
        <p:xfrm>
          <a:off x="251520" y="1052736"/>
          <a:ext cx="8640964" cy="4794250"/>
        </p:xfrm>
        <a:graphic>
          <a:graphicData uri="http://schemas.openxmlformats.org/drawingml/2006/table">
            <a:tbl>
              <a:tblPr/>
              <a:tblGrid>
                <a:gridCol w="936104"/>
                <a:gridCol w="1224136"/>
                <a:gridCol w="3456385"/>
                <a:gridCol w="3024339"/>
              </a:tblGrid>
              <a:tr h="1141413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 dirty="0">
                        <a:solidFill>
                          <a:srgbClr val="FFFFFF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FFFFFF"/>
                          </a:solidFill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FFFFFF"/>
                          </a:solidFill>
                          <a:latin typeface="黑体" pitchFamily="49" charset="-122"/>
                          <a:ea typeface="黑体" pitchFamily="49" charset="-122"/>
                        </a:rPr>
                        <a:t>特点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FFFFFF"/>
                          </a:solidFill>
                          <a:latin typeface="黑体" pitchFamily="49" charset="-122"/>
                          <a:ea typeface="黑体" pitchFamily="49" charset="-122"/>
                        </a:rPr>
                        <a:t>注意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>
                        <a:alpha val="100000"/>
                      </a:srgbClr>
                    </a:solidFill>
                  </a:tcPr>
                </a:tc>
              </a:tr>
              <a:tr h="1141412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春鸭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月下旬</a:t>
                      </a:r>
                      <a:r>
                        <a:rPr lang="en-US" altLang="zh-CN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-5</a:t>
                      </a: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生长快、省饲料、开产早、当年获益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育雏保温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夏鸭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 smtClean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  <a:r>
                        <a:rPr lang="zh-CN" altLang="en-US" sz="2400" b="1" dirty="0" smtClean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月上旬</a:t>
                      </a:r>
                      <a:r>
                        <a:rPr lang="en-US" altLang="zh-CN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-8</a:t>
                      </a: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节省育雏费用、节省部分饲料、开产早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防潮湿、防暑、防病。开产前要补充光照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>
                        <a:alpha val="100000"/>
                      </a:srgbClr>
                    </a:solidFill>
                  </a:tcPr>
                </a:tc>
              </a:tr>
              <a:tr h="11398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秋鸭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8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月中旬</a:t>
                      </a:r>
                      <a:r>
                        <a:rPr lang="en-US" altLang="zh-CN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-9</a:t>
                      </a: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月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育雏好季节、节省饲料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Char char="®"/>
                        <a:defRPr sz="2800" b="0" i="0" u="none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charset="-122"/>
                        </a:defRPr>
                      </a:lvl1pPr>
                      <a:lvl2pPr marL="742950" lvl="1" indent="-285750">
                        <a:buClr>
                          <a:schemeClr val="folHlink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folHlink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注意防寒和适当补料</a:t>
                      </a:r>
                    </a:p>
                  </a:txBody>
                  <a:tcPr marL="68580" marR="68580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02625"/>
      </p:ext>
    </p:extLst>
  </p:cSld>
  <p:clrMapOvr>
    <a:masterClrMapping/>
  </p:clrMapOvr>
  <p:transition spd="med"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3608" y="188640"/>
            <a:ext cx="4608513" cy="752128"/>
          </a:xfrm>
          <a:noFill/>
          <a:ln/>
        </p:spPr>
        <p:txBody>
          <a:bodyPr/>
          <a:lstStyle/>
          <a:p>
            <a:pPr algn="l"/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三</a:t>
            </a:r>
            <a:r>
              <a:rPr lang="en-US" altLang="zh-CN" sz="3200" b="1" dirty="0" smtClean="0">
                <a:effectLst/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 smtClean="0">
                <a:effectLst/>
                <a:latin typeface="黑体" pitchFamily="49" charset="-122"/>
                <a:ea typeface="黑体" pitchFamily="49" charset="-122"/>
              </a:rPr>
              <a:t>育雏的环境条件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528" y="1124744"/>
            <a:ext cx="8588375" cy="3744416"/>
          </a:xfrm>
        </p:spPr>
        <p:txBody>
          <a:bodyPr/>
          <a:lstStyle/>
          <a:p>
            <a:pPr>
              <a:lnSpc>
                <a:spcPct val="14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温度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周龄内注意保温（冬季）</a:t>
            </a:r>
            <a:endParaRPr lang="zh-CN" altLang="en-US" sz="2400" b="1" dirty="0" smtClean="0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4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湿度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不能过大，圈窝不潮湿、</a:t>
            </a:r>
          </a:p>
          <a:p>
            <a:pPr marL="0" indent="0">
              <a:lnSpc>
                <a:spcPct val="140000"/>
              </a:lnSpc>
              <a:buClrTx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 垫料应干燥，否则易烂毛</a:t>
            </a:r>
            <a:r>
              <a:rPr lang="zh-CN" altLang="en-US" sz="2400" b="1" dirty="0" smtClean="0"/>
              <a:t>。</a:t>
            </a:r>
          </a:p>
          <a:p>
            <a:pPr>
              <a:lnSpc>
                <a:spcPct val="14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空气</a:t>
            </a:r>
            <a:r>
              <a:rPr lang="zh-CN" altLang="en-US" sz="2400" b="1" dirty="0" smtClean="0"/>
              <a:t>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定时换气，但防贼风。</a:t>
            </a:r>
          </a:p>
          <a:p>
            <a:pPr>
              <a:lnSpc>
                <a:spcPct val="14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光照 </a:t>
            </a:r>
            <a:r>
              <a:rPr lang="zh-CN" altLang="en-US" sz="2400" b="1" dirty="0" smtClean="0"/>
              <a:t>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特别需要日光照射。阳光不够应补光照，第一周需达 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20~23h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，以后逐渐减少。</a:t>
            </a:r>
          </a:p>
          <a:p>
            <a:pPr>
              <a:lnSpc>
                <a:spcPct val="140000"/>
              </a:lnSpc>
            </a:pPr>
            <a:endParaRPr lang="zh-CN" altLang="en-US" sz="2000" b="1" dirty="0" smtClean="0"/>
          </a:p>
        </p:txBody>
      </p:sp>
      <p:graphicFrame>
        <p:nvGraphicFramePr>
          <p:cNvPr id="76818" name="Group 18"/>
          <p:cNvGraphicFramePr>
            <a:graphicFrameLocks noGrp="1"/>
          </p:cNvGraphicFramePr>
          <p:nvPr>
            <p:ph sz="half" idx="2"/>
          </p:nvPr>
        </p:nvGraphicFramePr>
        <p:xfrm>
          <a:off x="5148263" y="1628775"/>
          <a:ext cx="3697287" cy="1889760"/>
        </p:xfrm>
        <a:graphic>
          <a:graphicData uri="http://schemas.openxmlformats.org/drawingml/2006/table">
            <a:tbl>
              <a:tblPr/>
              <a:tblGrid>
                <a:gridCol w="1844675"/>
                <a:gridCol w="1852612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日龄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室温（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℃）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2~7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8~14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15~21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28~26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26~22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22~18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18~16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576" y="57423"/>
            <a:ext cx="3312046" cy="635273"/>
          </a:xfrm>
          <a:noFill/>
          <a:ln/>
        </p:spPr>
        <p:txBody>
          <a:bodyPr/>
          <a:lstStyle/>
          <a:p>
            <a:pPr algn="l"/>
            <a:r>
              <a:rPr lang="zh-CN" altLang="en-US" sz="3200" b="1" dirty="0" smtClean="0">
                <a:effectLst/>
                <a:ea typeface="黑体" pitchFamily="49" charset="-122"/>
              </a:rPr>
              <a:t>（四）饲养</a:t>
            </a:r>
          </a:p>
        </p:txBody>
      </p:sp>
      <p:sp>
        <p:nvSpPr>
          <p:cNvPr id="788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3572718"/>
            <a:ext cx="8540750" cy="3168650"/>
          </a:xfrm>
        </p:spPr>
        <p:txBody>
          <a:bodyPr/>
          <a:lstStyle/>
          <a:p>
            <a:pPr>
              <a:lnSpc>
                <a:spcPct val="14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饲料：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雏鸭配合料。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饲喂方法：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先饮水（开水），一般在出生后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8-12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小时左右进行，后喂料（开食），春鸭出壳后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24h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左右，夏鸭出壳后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18-20h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左右，秋鸭出壳后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24-30h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左右。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饲喂次数与喂量：</a:t>
            </a:r>
            <a:r>
              <a:rPr lang="zh-CN" altLang="en-US" sz="2400" b="1" dirty="0" smtClean="0">
                <a:latin typeface="Verdana" pitchFamily="34" charset="0"/>
                <a:ea typeface="楷体" pitchFamily="49" charset="-122"/>
                <a:cs typeface="Verdana" pitchFamily="34" charset="0"/>
              </a:rPr>
              <a:t>每天</a:t>
            </a:r>
            <a:r>
              <a:rPr lang="en-US" altLang="zh-CN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6~8</a:t>
            </a:r>
            <a:r>
              <a:rPr lang="zh-CN" altLang="en-US" sz="2400" b="1" dirty="0" smtClean="0">
                <a:latin typeface="Verdana" pitchFamily="34" charset="0"/>
                <a:ea typeface="楷体" pitchFamily="49" charset="-122"/>
                <a:cs typeface="Verdana" pitchFamily="34" charset="0"/>
              </a:rPr>
              <a:t>次（其中夜晚</a:t>
            </a:r>
            <a:r>
              <a:rPr lang="en-US" altLang="zh-CN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zh-CN" altLang="en-US" sz="2400" b="1" dirty="0" smtClean="0">
                <a:latin typeface="Verdana" pitchFamily="34" charset="0"/>
                <a:ea typeface="楷体" pitchFamily="49" charset="-122"/>
                <a:cs typeface="Verdana" pitchFamily="34" charset="0"/>
              </a:rPr>
              <a:t>次），每次</a:t>
            </a:r>
            <a:r>
              <a:rPr lang="en-US" altLang="zh-CN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7~8</a:t>
            </a:r>
            <a:r>
              <a:rPr lang="zh-CN" altLang="en-US" sz="2400" b="1" dirty="0" smtClean="0">
                <a:latin typeface="Verdana" pitchFamily="34" charset="0"/>
                <a:ea typeface="楷体" pitchFamily="49" charset="-122"/>
                <a:cs typeface="Verdana" pitchFamily="34" charset="0"/>
              </a:rPr>
              <a:t>成饱，</a:t>
            </a:r>
            <a:r>
              <a:rPr lang="en-US" altLang="zh-CN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zh-CN" altLang="en-US" sz="2400" b="1" dirty="0" smtClean="0">
                <a:latin typeface="Verdana" pitchFamily="34" charset="0"/>
                <a:ea typeface="楷体" pitchFamily="49" charset="-122"/>
                <a:cs typeface="Verdana" pitchFamily="34" charset="0"/>
              </a:rPr>
              <a:t>天后 放开饲喂。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zh-CN" altLang="en-US" sz="2400" b="1" dirty="0" smtClean="0"/>
              <a:t>             </a:t>
            </a:r>
            <a:endParaRPr lang="zh-CN" altLang="en-US" sz="2400" dirty="0" smtClean="0"/>
          </a:p>
        </p:txBody>
      </p:sp>
      <p:pic>
        <p:nvPicPr>
          <p:cNvPr id="78852" name="Picture 4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65175"/>
            <a:ext cx="3429000" cy="2805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4" name="Picture 6" descr="56_100913114454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0423" y="121022"/>
            <a:ext cx="5100049" cy="3812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15616" y="260648"/>
            <a:ext cx="3406279" cy="608013"/>
          </a:xfrm>
          <a:noFill/>
          <a:ln/>
        </p:spPr>
        <p:txBody>
          <a:bodyPr/>
          <a:lstStyle/>
          <a:p>
            <a:pPr algn="l"/>
            <a:r>
              <a:rPr lang="zh-CN" altLang="en-US" sz="3200" b="1" dirty="0" smtClean="0">
                <a:effectLst/>
                <a:ea typeface="黑体" pitchFamily="49" charset="-122"/>
              </a:rPr>
              <a:t>（五）管理</a:t>
            </a: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836613"/>
            <a:ext cx="8820150" cy="6021387"/>
          </a:xfrm>
        </p:spPr>
        <p:txBody>
          <a:bodyPr/>
          <a:lstStyle/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/>
              <a:t>开食后3-4天</a:t>
            </a:r>
            <a:r>
              <a:rPr lang="zh-CN" altLang="en-US" sz="2400" b="1" dirty="0">
                <a:solidFill>
                  <a:srgbClr val="FF0000"/>
                </a:solidFill>
              </a:rPr>
              <a:t>“开青”</a:t>
            </a:r>
            <a:r>
              <a:rPr lang="zh-CN" altLang="en-US" sz="2400" b="1" dirty="0"/>
              <a:t>，5日龄</a:t>
            </a:r>
            <a:r>
              <a:rPr lang="zh-CN" altLang="en-US" sz="2400" b="1" dirty="0">
                <a:solidFill>
                  <a:srgbClr val="FF0000"/>
                </a:solidFill>
              </a:rPr>
              <a:t>“开荤”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及时分群  保持整齐：每群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500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只以下为宜。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从小调教下水（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日龄）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搞好清洁卫生，保持圈窝干燥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u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建立稳定的管理程序</a:t>
            </a:r>
            <a:endParaRPr lang="zh-CN" altLang="en-US" dirty="0" smtClean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9876" name="Picture 4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7816" y="1844824"/>
            <a:ext cx="3233787" cy="2647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9877" name="Picture 5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0661" y="4095542"/>
            <a:ext cx="3233787" cy="2645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9879" name="Picture 7" descr="2011021562436043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0" y="3575769"/>
            <a:ext cx="4572000" cy="2949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99592" y="188640"/>
            <a:ext cx="4774431" cy="824136"/>
          </a:xfrm>
        </p:spPr>
        <p:txBody>
          <a:bodyPr/>
          <a:lstStyle/>
          <a:p>
            <a:pPr algn="l" eaLnBrk="1" hangingPunct="1"/>
            <a:r>
              <a:rPr lang="zh-CN" altLang="en-US" sz="3200" b="1" dirty="0" smtClean="0">
                <a:effectLst/>
                <a:ea typeface="黑体" pitchFamily="49" charset="-122"/>
              </a:rPr>
              <a:t>二、育成鸭的饲养管理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052513"/>
            <a:ext cx="8540750" cy="4824759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Tx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育成鸭一般指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周龄或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周龄开产前的青年鸭，这个阶段称为育成期。</a:t>
            </a:r>
          </a:p>
          <a:p>
            <a:pPr marL="0" indent="0" eaLnBrk="1" hangingPunct="1">
              <a:lnSpc>
                <a:spcPct val="130000"/>
              </a:lnSpc>
              <a:buClrTx/>
              <a:buNone/>
            </a:pPr>
            <a:r>
              <a:rPr lang="en-US" altLang="zh-CN" b="1" dirty="0" smtClean="0">
                <a:latin typeface="宋体" pitchFamily="2" charset="-122"/>
              </a:rPr>
              <a:t>(</a:t>
            </a:r>
            <a:r>
              <a:rPr lang="zh-CN" altLang="en-US" b="1" dirty="0" smtClean="0">
                <a:latin typeface="宋体" pitchFamily="2" charset="-122"/>
              </a:rPr>
              <a:t>一</a:t>
            </a:r>
            <a:r>
              <a:rPr lang="en-US" altLang="zh-CN" b="1" dirty="0" smtClean="0">
                <a:latin typeface="宋体" pitchFamily="2" charset="-122"/>
              </a:rPr>
              <a:t>)</a:t>
            </a:r>
            <a:r>
              <a:rPr lang="zh-CN" altLang="en-US" b="1" dirty="0" smtClean="0">
                <a:latin typeface="宋体" pitchFamily="2" charset="-122"/>
              </a:rPr>
              <a:t>育成鸭的特点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体重增长快 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羽毛生长迅速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性器官发育快</a:t>
            </a:r>
          </a:p>
          <a:p>
            <a:pPr eaLnBrk="1" hangingPunct="1">
              <a:lnSpc>
                <a:spcPct val="130000"/>
              </a:lnSpc>
              <a:buClrTx/>
            </a:pP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适应性强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CONTNTI">
  <a:themeElements>
    <a:clrScheme name="CCONTNTI 1">
      <a:dk1>
        <a:srgbClr val="000000"/>
      </a:dk1>
      <a:lt1>
        <a:srgbClr val="FFFFFF"/>
      </a:lt1>
      <a:dk2>
        <a:srgbClr val="0033CC"/>
      </a:dk2>
      <a:lt2>
        <a:srgbClr val="C0C0C0"/>
      </a:lt2>
      <a:accent1>
        <a:srgbClr val="FFFF99"/>
      </a:accent1>
      <a:accent2>
        <a:srgbClr val="008080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7373"/>
      </a:accent6>
      <a:hlink>
        <a:srgbClr val="0099FF"/>
      </a:hlink>
      <a:folHlink>
        <a:srgbClr val="FF9933"/>
      </a:folHlink>
    </a:clrScheme>
    <a:fontScheme name="CCONTNTI">
      <a:majorFont>
        <a:latin typeface="Arial Black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CONTNTI 1">
        <a:dk1>
          <a:srgbClr val="000000"/>
        </a:dk1>
        <a:lt1>
          <a:srgbClr val="FFFFFF"/>
        </a:lt1>
        <a:dk2>
          <a:srgbClr val="0033CC"/>
        </a:dk2>
        <a:lt2>
          <a:srgbClr val="C0C0C0"/>
        </a:lt2>
        <a:accent1>
          <a:srgbClr val="FFFF99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7373"/>
        </a:accent6>
        <a:hlink>
          <a:srgbClr val="00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2">
        <a:dk1>
          <a:srgbClr val="0033CC"/>
        </a:dk1>
        <a:lt1>
          <a:srgbClr val="E1F4FF"/>
        </a:lt1>
        <a:dk2>
          <a:srgbClr val="CC3300"/>
        </a:dk2>
        <a:lt2>
          <a:srgbClr val="969696"/>
        </a:lt2>
        <a:accent1>
          <a:srgbClr val="CAE4CC"/>
        </a:accent1>
        <a:accent2>
          <a:srgbClr val="FFCC99"/>
        </a:accent2>
        <a:accent3>
          <a:srgbClr val="EEF8FF"/>
        </a:accent3>
        <a:accent4>
          <a:srgbClr val="002AAE"/>
        </a:accent4>
        <a:accent5>
          <a:srgbClr val="E1EFE2"/>
        </a:accent5>
        <a:accent6>
          <a:srgbClr val="E7B98A"/>
        </a:accent6>
        <a:hlink>
          <a:srgbClr val="000000"/>
        </a:hlink>
        <a:folHlink>
          <a:srgbClr val="888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3">
        <a:dk1>
          <a:srgbClr val="000000"/>
        </a:dk1>
        <a:lt1>
          <a:srgbClr val="E5E5FF"/>
        </a:lt1>
        <a:dk2>
          <a:srgbClr val="000099"/>
        </a:dk2>
        <a:lt2>
          <a:srgbClr val="969696"/>
        </a:lt2>
        <a:accent1>
          <a:srgbClr val="FFD1A3"/>
        </a:accent1>
        <a:accent2>
          <a:srgbClr val="ED97C2"/>
        </a:accent2>
        <a:accent3>
          <a:srgbClr val="F0F0FF"/>
        </a:accent3>
        <a:accent4>
          <a:srgbClr val="000000"/>
        </a:accent4>
        <a:accent5>
          <a:srgbClr val="FFE5CE"/>
        </a:accent5>
        <a:accent6>
          <a:srgbClr val="D788B0"/>
        </a:accent6>
        <a:hlink>
          <a:srgbClr val="D60093"/>
        </a:hlink>
        <a:folHlink>
          <a:srgbClr val="7F7F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4">
        <a:dk1>
          <a:srgbClr val="005000"/>
        </a:dk1>
        <a:lt1>
          <a:srgbClr val="DDF3E6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FF9900"/>
        </a:accent2>
        <a:accent3>
          <a:srgbClr val="EBF8F0"/>
        </a:accent3>
        <a:accent4>
          <a:srgbClr val="004300"/>
        </a:accent4>
        <a:accent5>
          <a:srgbClr val="FFFFE2"/>
        </a:accent5>
        <a:accent6>
          <a:srgbClr val="E78A00"/>
        </a:accent6>
        <a:hlink>
          <a:srgbClr val="CC0000"/>
        </a:hlink>
        <a:folHlink>
          <a:srgbClr val="4AA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5">
        <a:dk1>
          <a:srgbClr val="990000"/>
        </a:dk1>
        <a:lt1>
          <a:srgbClr val="FFFFCC"/>
        </a:lt1>
        <a:dk2>
          <a:srgbClr val="0033CC"/>
        </a:dk2>
        <a:lt2>
          <a:srgbClr val="C0C0C0"/>
        </a:lt2>
        <a:accent1>
          <a:srgbClr val="FFE5FF"/>
        </a:accent1>
        <a:accent2>
          <a:srgbClr val="009999"/>
        </a:accent2>
        <a:accent3>
          <a:srgbClr val="FFFFE2"/>
        </a:accent3>
        <a:accent4>
          <a:srgbClr val="820000"/>
        </a:accent4>
        <a:accent5>
          <a:srgbClr val="FFF0FF"/>
        </a:accent5>
        <a:accent6>
          <a:srgbClr val="008A8A"/>
        </a:accent6>
        <a:hlink>
          <a:srgbClr val="008080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6">
        <a:dk1>
          <a:srgbClr val="003399"/>
        </a:dk1>
        <a:lt1>
          <a:srgbClr val="FFCC99"/>
        </a:lt1>
        <a:dk2>
          <a:srgbClr val="000000"/>
        </a:dk2>
        <a:lt2>
          <a:srgbClr val="969696"/>
        </a:lt2>
        <a:accent1>
          <a:srgbClr val="B6D2BD"/>
        </a:accent1>
        <a:accent2>
          <a:srgbClr val="30B08B"/>
        </a:accent2>
        <a:accent3>
          <a:srgbClr val="FFE2CA"/>
        </a:accent3>
        <a:accent4>
          <a:srgbClr val="002A82"/>
        </a:accent4>
        <a:accent5>
          <a:srgbClr val="D7E5DB"/>
        </a:accent5>
        <a:accent6>
          <a:srgbClr val="2A9F7D"/>
        </a:accent6>
        <a:hlink>
          <a:srgbClr val="FF6600"/>
        </a:hlink>
        <a:folHlink>
          <a:srgbClr val="6A88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7">
        <a:dk1>
          <a:srgbClr val="808080"/>
        </a:dk1>
        <a:lt1>
          <a:srgbClr val="FFFFFF"/>
        </a:lt1>
        <a:dk2>
          <a:srgbClr val="9A9A9A"/>
        </a:dk2>
        <a:lt2>
          <a:srgbClr val="00FFFF"/>
        </a:lt2>
        <a:accent1>
          <a:srgbClr val="0099CC"/>
        </a:accent1>
        <a:accent2>
          <a:srgbClr val="FFCC00"/>
        </a:accent2>
        <a:accent3>
          <a:srgbClr val="CACACA"/>
        </a:accent3>
        <a:accent4>
          <a:srgbClr val="DADADA"/>
        </a:accent4>
        <a:accent5>
          <a:srgbClr val="AACAE2"/>
        </a:accent5>
        <a:accent6>
          <a:srgbClr val="E7B900"/>
        </a:accent6>
        <a:hlink>
          <a:srgbClr val="FFFF66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ONTNTI 8">
        <a:dk1>
          <a:srgbClr val="B2B2B2"/>
        </a:dk1>
        <a:lt1>
          <a:srgbClr val="66FF33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C3300"/>
        </a:accent2>
        <a:accent3>
          <a:srgbClr val="AAAAAA"/>
        </a:accent3>
        <a:accent4>
          <a:srgbClr val="56DA2A"/>
        </a:accent4>
        <a:accent5>
          <a:srgbClr val="C9C9C9"/>
        </a:accent5>
        <a:accent6>
          <a:srgbClr val="B92D00"/>
        </a:accent6>
        <a:hlink>
          <a:srgbClr val="00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CCONTNTI</Template>
  <TotalTime>1684</TotalTime>
  <Words>1587</Words>
  <Application>Microsoft Office PowerPoint</Application>
  <PresentationFormat>全屏显示(4:3)</PresentationFormat>
  <Paragraphs>141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黑体</vt:lpstr>
      <vt:lpstr>楷体</vt:lpstr>
      <vt:lpstr>宋体</vt:lpstr>
      <vt:lpstr>Arial</vt:lpstr>
      <vt:lpstr>Arial Black</vt:lpstr>
      <vt:lpstr>Times New Roman</vt:lpstr>
      <vt:lpstr>Verdana</vt:lpstr>
      <vt:lpstr>Wingdings</vt:lpstr>
      <vt:lpstr>Wingdings 2</vt:lpstr>
      <vt:lpstr>CCONTNTI</vt:lpstr>
      <vt:lpstr>任务1  蛋鸭生产</vt:lpstr>
      <vt:lpstr>一、雏鸭的饲养管理</vt:lpstr>
      <vt:lpstr>(一)雏鸭的来源</vt:lpstr>
      <vt:lpstr>(二)育雏季节的选择</vt:lpstr>
      <vt:lpstr>雏鸭分类</vt:lpstr>
      <vt:lpstr>(三)育雏的环境条件</vt:lpstr>
      <vt:lpstr>（四）饲养</vt:lpstr>
      <vt:lpstr>（五）管理</vt:lpstr>
      <vt:lpstr>二、育成鸭的饲养管理</vt:lpstr>
      <vt:lpstr>(二)育成鸭的饲养方式 </vt:lpstr>
      <vt:lpstr>PowerPoint 演示文稿</vt:lpstr>
      <vt:lpstr>PowerPoint 演示文稿</vt:lpstr>
      <vt:lpstr>(三)育成鸭的饲养管理</vt:lpstr>
      <vt:lpstr>PowerPoint 演示文稿</vt:lpstr>
      <vt:lpstr>PowerPoint 演示文稿</vt:lpstr>
      <vt:lpstr>三、产蛋鸭和种鸭的饲养管理</vt:lpstr>
      <vt:lpstr>(二)产蛋鸭的环境条件要求</vt:lpstr>
      <vt:lpstr>PowerPoint 演示文稿</vt:lpstr>
      <vt:lpstr>(三)产蛋期的分期和饲养管理要点 </vt:lpstr>
      <vt:lpstr>PowerPoint 演示文稿</vt:lpstr>
      <vt:lpstr>PowerPoint 演示文稿</vt:lpstr>
      <vt:lpstr>PowerPoint 演示文稿</vt:lpstr>
      <vt:lpstr>(四)种鸭的饲养管理</vt:lpstr>
      <vt:lpstr>PowerPoint 演示文稿</vt:lpstr>
      <vt:lpstr>PowerPoint 演示文稿</vt:lpstr>
      <vt:lpstr>PowerPoint 演示文稿</vt:lpstr>
    </vt:vector>
  </TitlesOfParts>
  <Company>桐城强大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蛋鸭饲养</dc:title>
  <dc:creator>Administrator</dc:creator>
  <cp:lastModifiedBy>FKL</cp:lastModifiedBy>
  <cp:revision>184</cp:revision>
  <dcterms:created xsi:type="dcterms:W3CDTF">2008-12-28T01:07:34Z</dcterms:created>
  <dcterms:modified xsi:type="dcterms:W3CDTF">2021-10-19T22:19:41Z</dcterms:modified>
</cp:coreProperties>
</file>